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6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</p:sldIdLst>
  <p:sldSz cx="14630400" cy="8229600"/>
  <p:notesSz cx="8229600" cy="14630400"/>
  <p:embeddedFontLst>
    <p:embeddedFont>
      <p:font typeface="Instrument Sans Medium" panose="020B0604020202020204" charset="0"/>
      <p:regular r:id="rId14"/>
    </p:embeddedFont>
    <p:embeddedFont>
      <p:font typeface="Instrument Sans Semi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5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0581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Smart Supply Chain Analytics &amp; AI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Transforming data into real-time decisions with Power BI intelligence</a:t>
            </a:r>
            <a:endParaRPr lang="en-US" sz="17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7A1778-F8EB-D630-1727-6D820D7EF69D}"/>
              </a:ext>
            </a:extLst>
          </p:cNvPr>
          <p:cNvSpPr txBox="1"/>
          <p:nvPr/>
        </p:nvSpPr>
        <p:spPr>
          <a:xfrm>
            <a:off x="3833869" y="5515214"/>
            <a:ext cx="73152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 Jagathishwaran Parthiban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Domain: </a:t>
            </a:r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Science </a:t>
            </a:r>
            <a:r>
              <a:rPr lang="en-I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Date:</a:t>
            </a:r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10</a:t>
            </a:r>
            <a:r>
              <a:rPr lang="en-IN" sz="18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January 2026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512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96835" y="311825"/>
            <a:ext cx="845939" cy="213003"/>
          </a:xfrm>
          <a:prstGeom prst="roundRect">
            <a:avLst>
              <a:gd name="adj" fmla="val 38337"/>
            </a:avLst>
          </a:prstGeom>
          <a:solidFill>
            <a:srgbClr val="CEE6FD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820" y="372904"/>
            <a:ext cx="90726" cy="907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00908" y="345758"/>
            <a:ext cx="573881" cy="145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 POWERED</a:t>
            </a:r>
            <a:endParaRPr lang="en-US" sz="700" dirty="0"/>
          </a:p>
        </p:txBody>
      </p:sp>
      <p:sp>
        <p:nvSpPr>
          <p:cNvPr id="5" name="Text 2"/>
          <p:cNvSpPr/>
          <p:nvPr/>
        </p:nvSpPr>
        <p:spPr>
          <a:xfrm>
            <a:off x="396835" y="570190"/>
            <a:ext cx="47716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AI-Driven Strategy &amp; Smart Insights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96835" y="1207889"/>
            <a:ext cx="1991320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Advanced AI Capabilities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396835" y="1608296"/>
            <a:ext cx="56674" cy="56674"/>
          </a:xfrm>
          <a:prstGeom prst="roundRect">
            <a:avLst>
              <a:gd name="adj" fmla="val 806719"/>
            </a:avLst>
          </a:prstGeom>
          <a:solidFill>
            <a:srgbClr val="84C1FA"/>
          </a:solidFill>
          <a:ln/>
        </p:spPr>
      </p:sp>
      <p:sp>
        <p:nvSpPr>
          <p:cNvPr id="8" name="Text 5"/>
          <p:cNvSpPr/>
          <p:nvPr/>
        </p:nvSpPr>
        <p:spPr>
          <a:xfrm>
            <a:off x="566857" y="154805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Influencers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566857" y="1838563"/>
            <a:ext cx="590430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 identifies primary drivers of profitability and loss</a:t>
            </a:r>
            <a:endParaRPr lang="en-US" sz="850" dirty="0"/>
          </a:p>
        </p:txBody>
      </p:sp>
      <p:sp>
        <p:nvSpPr>
          <p:cNvPr id="10" name="Shape 7"/>
          <p:cNvSpPr/>
          <p:nvPr/>
        </p:nvSpPr>
        <p:spPr>
          <a:xfrm>
            <a:off x="396835" y="2307074"/>
            <a:ext cx="56674" cy="56674"/>
          </a:xfrm>
          <a:prstGeom prst="roundRect">
            <a:avLst>
              <a:gd name="adj" fmla="val 806719"/>
            </a:avLst>
          </a:prstGeom>
          <a:solidFill>
            <a:srgbClr val="84C1FA"/>
          </a:solidFill>
          <a:ln/>
        </p:spPr>
      </p:sp>
      <p:sp>
        <p:nvSpPr>
          <p:cNvPr id="11" name="Text 8"/>
          <p:cNvSpPr/>
          <p:nvPr/>
        </p:nvSpPr>
        <p:spPr>
          <a:xfrm>
            <a:off x="566857" y="224682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Decomposition Tree</a:t>
            </a:r>
            <a:endParaRPr lang="en-US" sz="1100" dirty="0"/>
          </a:p>
        </p:txBody>
      </p:sp>
      <p:sp>
        <p:nvSpPr>
          <p:cNvPr id="12" name="Text 9"/>
          <p:cNvSpPr/>
          <p:nvPr/>
        </p:nvSpPr>
        <p:spPr>
          <a:xfrm>
            <a:off x="566857" y="2537341"/>
            <a:ext cx="590430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Root cause analysis drilling into performance factors</a:t>
            </a:r>
            <a:endParaRPr lang="en-US" sz="850" dirty="0"/>
          </a:p>
        </p:txBody>
      </p:sp>
      <p:sp>
        <p:nvSpPr>
          <p:cNvPr id="13" name="Shape 10"/>
          <p:cNvSpPr/>
          <p:nvPr/>
        </p:nvSpPr>
        <p:spPr>
          <a:xfrm>
            <a:off x="396835" y="3005852"/>
            <a:ext cx="56674" cy="56674"/>
          </a:xfrm>
          <a:prstGeom prst="roundRect">
            <a:avLst>
              <a:gd name="adj" fmla="val 806719"/>
            </a:avLst>
          </a:prstGeom>
          <a:solidFill>
            <a:srgbClr val="84C1FA"/>
          </a:solidFill>
          <a:ln/>
        </p:spPr>
      </p:sp>
      <p:sp>
        <p:nvSpPr>
          <p:cNvPr id="14" name="Text 11"/>
          <p:cNvSpPr/>
          <p:nvPr/>
        </p:nvSpPr>
        <p:spPr>
          <a:xfrm>
            <a:off x="566857" y="294560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Q&amp;A Visual</a:t>
            </a:r>
            <a:endParaRPr lang="en-US" sz="1100" dirty="0"/>
          </a:p>
        </p:txBody>
      </p:sp>
      <p:sp>
        <p:nvSpPr>
          <p:cNvPr id="15" name="Text 12"/>
          <p:cNvSpPr/>
          <p:nvPr/>
        </p:nvSpPr>
        <p:spPr>
          <a:xfrm>
            <a:off x="566857" y="3236119"/>
            <a:ext cx="590430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Natural language queries for instant business answers</a:t>
            </a:r>
            <a:endParaRPr lang="en-US" sz="850" dirty="0"/>
          </a:p>
        </p:txBody>
      </p:sp>
      <p:sp>
        <p:nvSpPr>
          <p:cNvPr id="16" name="Shape 13"/>
          <p:cNvSpPr/>
          <p:nvPr/>
        </p:nvSpPr>
        <p:spPr>
          <a:xfrm>
            <a:off x="396835" y="3704630"/>
            <a:ext cx="56674" cy="56674"/>
          </a:xfrm>
          <a:prstGeom prst="roundRect">
            <a:avLst>
              <a:gd name="adj" fmla="val 806719"/>
            </a:avLst>
          </a:prstGeom>
          <a:solidFill>
            <a:srgbClr val="84C1FA"/>
          </a:solidFill>
          <a:ln/>
        </p:spPr>
      </p:sp>
      <p:sp>
        <p:nvSpPr>
          <p:cNvPr id="17" name="Text 14"/>
          <p:cNvSpPr/>
          <p:nvPr/>
        </p:nvSpPr>
        <p:spPr>
          <a:xfrm>
            <a:off x="566857" y="364438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Efficiency Quadrant</a:t>
            </a:r>
            <a:endParaRPr lang="en-US" sz="1100" dirty="0"/>
          </a:p>
        </p:txBody>
      </p:sp>
      <p:sp>
        <p:nvSpPr>
          <p:cNvPr id="18" name="Text 15"/>
          <p:cNvSpPr/>
          <p:nvPr/>
        </p:nvSpPr>
        <p:spPr>
          <a:xfrm>
            <a:off x="566857" y="3934897"/>
            <a:ext cx="590430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Sales vs. profit matrix revealing true performance</a:t>
            </a:r>
            <a:endParaRPr lang="en-US" sz="850" dirty="0"/>
          </a:p>
        </p:txBody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40" y="171346"/>
            <a:ext cx="5097065" cy="4328127"/>
          </a:xfrm>
          <a:prstGeom prst="rect">
            <a:avLst/>
          </a:prstGeom>
        </p:spPr>
      </p:pic>
      <p:sp>
        <p:nvSpPr>
          <p:cNvPr id="20" name="Shape 16"/>
          <p:cNvSpPr/>
          <p:nvPr/>
        </p:nvSpPr>
        <p:spPr>
          <a:xfrm>
            <a:off x="525422" y="4707681"/>
            <a:ext cx="13836729" cy="21788"/>
          </a:xfrm>
          <a:prstGeom prst="rect">
            <a:avLst/>
          </a:prstGeom>
          <a:solidFill>
            <a:srgbClr val="1E3063">
              <a:alpha val="50000"/>
            </a:srgbClr>
          </a:solidFill>
          <a:ln/>
        </p:spPr>
      </p:sp>
      <p:sp>
        <p:nvSpPr>
          <p:cNvPr id="21" name="Text 17"/>
          <p:cNvSpPr/>
          <p:nvPr/>
        </p:nvSpPr>
        <p:spPr>
          <a:xfrm>
            <a:off x="525422" y="4899474"/>
            <a:ext cx="307538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Strategic Insights Uncovered</a:t>
            </a:r>
            <a:endParaRPr lang="en-US" sz="1750" dirty="0"/>
          </a:p>
        </p:txBody>
      </p:sp>
      <p:sp>
        <p:nvSpPr>
          <p:cNvPr id="22" name="Shape 18"/>
          <p:cNvSpPr/>
          <p:nvPr/>
        </p:nvSpPr>
        <p:spPr>
          <a:xfrm>
            <a:off x="525422" y="5352983"/>
            <a:ext cx="4536638" cy="865227"/>
          </a:xfrm>
          <a:prstGeom prst="roundRect">
            <a:avLst>
              <a:gd name="adj" fmla="val 8455"/>
            </a:avLst>
          </a:prstGeom>
          <a:solidFill>
            <a:srgbClr val="FFFFFF"/>
          </a:solidFill>
          <a:ln w="15240">
            <a:solidFill>
              <a:srgbClr val="B4CCE3"/>
            </a:solidFill>
            <a:prstDash val="solid"/>
          </a:ln>
        </p:spPr>
      </p:sp>
      <p:sp>
        <p:nvSpPr>
          <p:cNvPr id="23" name="Shape 19"/>
          <p:cNvSpPr/>
          <p:nvPr/>
        </p:nvSpPr>
        <p:spPr>
          <a:xfrm>
            <a:off x="510182" y="5352983"/>
            <a:ext cx="60960" cy="865227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24" name="Text 20"/>
          <p:cNvSpPr/>
          <p:nvPr/>
        </p:nvSpPr>
        <p:spPr>
          <a:xfrm>
            <a:off x="699730" y="548157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Sales ≠ Profit</a:t>
            </a:r>
            <a:endParaRPr lang="en-US" sz="1100" dirty="0"/>
          </a:p>
        </p:txBody>
      </p:sp>
      <p:sp>
        <p:nvSpPr>
          <p:cNvPr id="25" name="Text 21"/>
          <p:cNvSpPr/>
          <p:nvPr/>
        </p:nvSpPr>
        <p:spPr>
          <a:xfrm>
            <a:off x="699730" y="5726721"/>
            <a:ext cx="4233743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 sales volume does not guarantee profitability—discount strategies and returns drive the gap</a:t>
            </a:r>
            <a:endParaRPr lang="en-US" sz="850" dirty="0"/>
          </a:p>
        </p:txBody>
      </p:sp>
      <p:sp>
        <p:nvSpPr>
          <p:cNvPr id="26" name="Shape 22"/>
          <p:cNvSpPr/>
          <p:nvPr/>
        </p:nvSpPr>
        <p:spPr>
          <a:xfrm>
            <a:off x="5175408" y="5352983"/>
            <a:ext cx="4536638" cy="865227"/>
          </a:xfrm>
          <a:prstGeom prst="roundRect">
            <a:avLst>
              <a:gd name="adj" fmla="val 8455"/>
            </a:avLst>
          </a:prstGeom>
          <a:solidFill>
            <a:srgbClr val="FFFFFF"/>
          </a:solidFill>
          <a:ln w="15240">
            <a:solidFill>
              <a:srgbClr val="B4CCE3"/>
            </a:solidFill>
            <a:prstDash val="solid"/>
          </a:ln>
        </p:spPr>
      </p:sp>
      <p:sp>
        <p:nvSpPr>
          <p:cNvPr id="27" name="Shape 23"/>
          <p:cNvSpPr/>
          <p:nvPr/>
        </p:nvSpPr>
        <p:spPr>
          <a:xfrm>
            <a:off x="5160168" y="5352983"/>
            <a:ext cx="60960" cy="865227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28" name="Text 24"/>
          <p:cNvSpPr/>
          <p:nvPr/>
        </p:nvSpPr>
        <p:spPr>
          <a:xfrm>
            <a:off x="5349716" y="548157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Geographic Patterns</a:t>
            </a:r>
            <a:endParaRPr lang="en-US" sz="1100" dirty="0"/>
          </a:p>
        </p:txBody>
      </p:sp>
      <p:sp>
        <p:nvSpPr>
          <p:cNvPr id="29" name="Text 25"/>
          <p:cNvSpPr/>
          <p:nvPr/>
        </p:nvSpPr>
        <p:spPr>
          <a:xfrm>
            <a:off x="5349716" y="5726721"/>
            <a:ext cx="4233743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Specific categories and regions consistently underperform, requiring targeted intervention</a:t>
            </a:r>
            <a:endParaRPr lang="en-US" sz="850" dirty="0"/>
          </a:p>
        </p:txBody>
      </p:sp>
      <p:sp>
        <p:nvSpPr>
          <p:cNvPr id="30" name="Shape 26"/>
          <p:cNvSpPr/>
          <p:nvPr/>
        </p:nvSpPr>
        <p:spPr>
          <a:xfrm>
            <a:off x="9825394" y="5352983"/>
            <a:ext cx="4536638" cy="865227"/>
          </a:xfrm>
          <a:prstGeom prst="roundRect">
            <a:avLst>
              <a:gd name="adj" fmla="val 8455"/>
            </a:avLst>
          </a:prstGeom>
          <a:solidFill>
            <a:srgbClr val="FFFFFF"/>
          </a:solidFill>
          <a:ln w="15240">
            <a:solidFill>
              <a:srgbClr val="B4CCE3"/>
            </a:solidFill>
            <a:prstDash val="solid"/>
          </a:ln>
        </p:spPr>
      </p:sp>
      <p:sp>
        <p:nvSpPr>
          <p:cNvPr id="31" name="Shape 27"/>
          <p:cNvSpPr/>
          <p:nvPr/>
        </p:nvSpPr>
        <p:spPr>
          <a:xfrm>
            <a:off x="9810154" y="5352983"/>
            <a:ext cx="60960" cy="865227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32" name="Text 28"/>
          <p:cNvSpPr/>
          <p:nvPr/>
        </p:nvSpPr>
        <p:spPr>
          <a:xfrm>
            <a:off x="9999702" y="5481571"/>
            <a:ext cx="1522690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Category-Specific Risk</a:t>
            </a:r>
            <a:endParaRPr lang="en-US" sz="1100" dirty="0"/>
          </a:p>
        </p:txBody>
      </p:sp>
      <p:sp>
        <p:nvSpPr>
          <p:cNvPr id="33" name="Text 29"/>
          <p:cNvSpPr/>
          <p:nvPr/>
        </p:nvSpPr>
        <p:spPr>
          <a:xfrm>
            <a:off x="9999702" y="5726721"/>
            <a:ext cx="4233743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Furniture category shows significantly elevated return rates impacting overall margins</a:t>
            </a:r>
            <a:endParaRPr lang="en-US" sz="850" dirty="0"/>
          </a:p>
        </p:txBody>
      </p:sp>
      <p:sp>
        <p:nvSpPr>
          <p:cNvPr id="34" name="Text 30"/>
          <p:cNvSpPr/>
          <p:nvPr/>
        </p:nvSpPr>
        <p:spPr>
          <a:xfrm>
            <a:off x="695444" y="6515748"/>
            <a:ext cx="2156936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Transformational Outcome</a:t>
            </a:r>
            <a:endParaRPr lang="en-US" sz="1300" dirty="0"/>
          </a:p>
        </p:txBody>
      </p:sp>
      <p:sp>
        <p:nvSpPr>
          <p:cNvPr id="35" name="Text 31"/>
          <p:cNvSpPr/>
          <p:nvPr/>
        </p:nvSpPr>
        <p:spPr>
          <a:xfrm>
            <a:off x="695444" y="6898415"/>
            <a:ext cx="136667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 transforms raw data into actionable strategic recommendations, moving beyond passive reporting to active decision support that drives measurable business results.</a:t>
            </a:r>
            <a:endParaRPr lang="en-US" sz="850" dirty="0"/>
          </a:p>
        </p:txBody>
      </p:sp>
      <p:sp>
        <p:nvSpPr>
          <p:cNvPr id="36" name="Shape 32"/>
          <p:cNvSpPr/>
          <p:nvPr/>
        </p:nvSpPr>
        <p:spPr>
          <a:xfrm>
            <a:off x="525422" y="6345726"/>
            <a:ext cx="15240" cy="861655"/>
          </a:xfrm>
          <a:prstGeom prst="rect">
            <a:avLst/>
          </a:prstGeom>
          <a:solidFill>
            <a:srgbClr val="84C1FA"/>
          </a:solidFill>
          <a:ln/>
        </p:spPr>
      </p:sp>
    </p:spTree>
    <p:extLst>
      <p:ext uri="{BB962C8B-B14F-4D97-AF65-F5344CB8AC3E}">
        <p14:creationId xmlns:p14="http://schemas.microsoft.com/office/powerpoint/2010/main" val="1092434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35BFF48-86CB-362A-1447-E0D1828CBC31}"/>
              </a:ext>
            </a:extLst>
          </p:cNvPr>
          <p:cNvSpPr txBox="1"/>
          <p:nvPr/>
        </p:nvSpPr>
        <p:spPr>
          <a:xfrm>
            <a:off x="3657600" y="3706932"/>
            <a:ext cx="7315200" cy="815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4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Thank You</a:t>
            </a:r>
            <a:endParaRPr lang="en-US" sz="5540" dirty="0"/>
          </a:p>
        </p:txBody>
      </p:sp>
    </p:spTree>
    <p:extLst>
      <p:ext uri="{BB962C8B-B14F-4D97-AF65-F5344CB8AC3E}">
        <p14:creationId xmlns:p14="http://schemas.microsoft.com/office/powerpoint/2010/main" val="356675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927735"/>
            <a:ext cx="2092643" cy="426244"/>
          </a:xfrm>
          <a:prstGeom prst="roundRect">
            <a:avLst>
              <a:gd name="adj" fmla="val 38315"/>
            </a:avLst>
          </a:prstGeom>
          <a:solidFill>
            <a:srgbClr val="CEE6FD"/>
          </a:solidFill>
          <a:ln/>
        </p:spPr>
      </p:sp>
      <p:sp>
        <p:nvSpPr>
          <p:cNvPr id="4" name="Text 1"/>
          <p:cNvSpPr/>
          <p:nvPr/>
        </p:nvSpPr>
        <p:spPr>
          <a:xfrm>
            <a:off x="929878" y="995720"/>
            <a:ext cx="182046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PROJECT OVERVIEW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44470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Building Intelligence Into Supply Chain Operations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342923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Primary Objective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793790" y="4081343"/>
            <a:ext cx="35015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Deploy an end-to-end Power BI analytics platform delivering real-time visibility, profit optimization, and AI-driven insights across the entire supply chain ecosystem.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342923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Core Focus Areas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4856321" y="408134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Inventory optimization &amp; stock management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488644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Sales performance &amp; profitability analytics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569154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Operational performance metrics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649664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AI-powered strategic decision support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392218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19006" y="768906"/>
            <a:ext cx="2069663" cy="347424"/>
          </a:xfrm>
          <a:prstGeom prst="roundRect">
            <a:avLst>
              <a:gd name="adj" fmla="val 36657"/>
            </a:avLst>
          </a:prstGeom>
          <a:noFill/>
          <a:ln w="7620">
            <a:solidFill>
              <a:srgbClr val="84C1FA"/>
            </a:solidFill>
            <a:prstDash val="solid"/>
          </a:ln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711" y="871895"/>
            <a:ext cx="141446" cy="14144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44880" y="829508"/>
            <a:ext cx="1630085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84C1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CRITICAL CHALLENGES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619006" y="1187053"/>
            <a:ext cx="9515356" cy="552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Complex Problems Requiring Smart Solutions</a:t>
            </a:r>
            <a:endParaRPr lang="en-US" sz="3450" dirty="0"/>
          </a:p>
        </p:txBody>
      </p:sp>
      <p:sp>
        <p:nvSpPr>
          <p:cNvPr id="6" name="Shape 3"/>
          <p:cNvSpPr/>
          <p:nvPr/>
        </p:nvSpPr>
        <p:spPr>
          <a:xfrm>
            <a:off x="619006" y="2005013"/>
            <a:ext cx="4346258" cy="2009418"/>
          </a:xfrm>
          <a:prstGeom prst="roundRect">
            <a:avLst>
              <a:gd name="adj" fmla="val 7922"/>
            </a:avLst>
          </a:prstGeom>
          <a:solidFill>
            <a:srgbClr val="CEE6FD"/>
          </a:solidFill>
          <a:ln/>
        </p:spPr>
      </p:sp>
      <p:sp>
        <p:nvSpPr>
          <p:cNvPr id="7" name="Shape 4"/>
          <p:cNvSpPr/>
          <p:nvPr/>
        </p:nvSpPr>
        <p:spPr>
          <a:xfrm>
            <a:off x="795814" y="2181820"/>
            <a:ext cx="530543" cy="530543"/>
          </a:xfrm>
          <a:prstGeom prst="roundRect">
            <a:avLst>
              <a:gd name="adj" fmla="val 17233449"/>
            </a:avLst>
          </a:prstGeom>
          <a:solidFill>
            <a:srgbClr val="84C1FA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1665" y="2327672"/>
            <a:ext cx="238720" cy="23872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95814" y="2889171"/>
            <a:ext cx="2210991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Inventory Imbalance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795814" y="3271599"/>
            <a:ext cx="3992642" cy="566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Simultaneous overstocking and stockout risks creating inefficiency and lost opportunities</a:t>
            </a:r>
            <a:endParaRPr lang="en-US" sz="1350" dirty="0"/>
          </a:p>
        </p:txBody>
      </p:sp>
      <p:sp>
        <p:nvSpPr>
          <p:cNvPr id="11" name="Shape 7"/>
          <p:cNvSpPr/>
          <p:nvPr/>
        </p:nvSpPr>
        <p:spPr>
          <a:xfrm>
            <a:off x="5142071" y="2005013"/>
            <a:ext cx="4346258" cy="2009418"/>
          </a:xfrm>
          <a:prstGeom prst="roundRect">
            <a:avLst>
              <a:gd name="adj" fmla="val 7922"/>
            </a:avLst>
          </a:prstGeom>
          <a:solidFill>
            <a:srgbClr val="CEE6FD"/>
          </a:solidFill>
          <a:ln/>
        </p:spPr>
      </p:sp>
      <p:sp>
        <p:nvSpPr>
          <p:cNvPr id="12" name="Shape 8"/>
          <p:cNvSpPr/>
          <p:nvPr/>
        </p:nvSpPr>
        <p:spPr>
          <a:xfrm>
            <a:off x="5318879" y="2181820"/>
            <a:ext cx="530543" cy="530543"/>
          </a:xfrm>
          <a:prstGeom prst="roundRect">
            <a:avLst>
              <a:gd name="adj" fmla="val 17233449"/>
            </a:avLst>
          </a:prstGeom>
          <a:solidFill>
            <a:srgbClr val="84C1F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64731" y="2327672"/>
            <a:ext cx="238720" cy="23872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318879" y="2889171"/>
            <a:ext cx="2210991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Margin Erosion</a:t>
            </a:r>
            <a:endParaRPr lang="en-US" sz="1700" dirty="0"/>
          </a:p>
        </p:txBody>
      </p:sp>
      <p:sp>
        <p:nvSpPr>
          <p:cNvPr id="15" name="Text 10"/>
          <p:cNvSpPr/>
          <p:nvPr/>
        </p:nvSpPr>
        <p:spPr>
          <a:xfrm>
            <a:off x="5318879" y="3271599"/>
            <a:ext cx="3992642" cy="566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Strong sales volume undermined by aggressive discounting strategies reducing profitability</a:t>
            </a:r>
            <a:endParaRPr lang="en-US" sz="1350" dirty="0"/>
          </a:p>
        </p:txBody>
      </p:sp>
      <p:sp>
        <p:nvSpPr>
          <p:cNvPr id="16" name="Shape 11"/>
          <p:cNvSpPr/>
          <p:nvPr/>
        </p:nvSpPr>
        <p:spPr>
          <a:xfrm>
            <a:off x="9665137" y="2005013"/>
            <a:ext cx="4346258" cy="2009418"/>
          </a:xfrm>
          <a:prstGeom prst="roundRect">
            <a:avLst>
              <a:gd name="adj" fmla="val 7922"/>
            </a:avLst>
          </a:prstGeom>
          <a:solidFill>
            <a:srgbClr val="CEE6FD"/>
          </a:solidFill>
          <a:ln/>
        </p:spPr>
      </p:sp>
      <p:sp>
        <p:nvSpPr>
          <p:cNvPr id="17" name="Shape 12"/>
          <p:cNvSpPr/>
          <p:nvPr/>
        </p:nvSpPr>
        <p:spPr>
          <a:xfrm>
            <a:off x="9841944" y="2181820"/>
            <a:ext cx="530543" cy="530543"/>
          </a:xfrm>
          <a:prstGeom prst="roundRect">
            <a:avLst>
              <a:gd name="adj" fmla="val 17233449"/>
            </a:avLst>
          </a:prstGeom>
          <a:solidFill>
            <a:srgbClr val="84C1FA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87796" y="2327672"/>
            <a:ext cx="238720" cy="23872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9841944" y="2889171"/>
            <a:ext cx="2210991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Return Impact</a:t>
            </a:r>
            <a:endParaRPr lang="en-US" sz="1700" dirty="0"/>
          </a:p>
        </p:txBody>
      </p:sp>
      <p:sp>
        <p:nvSpPr>
          <p:cNvPr id="20" name="Text 14"/>
          <p:cNvSpPr/>
          <p:nvPr/>
        </p:nvSpPr>
        <p:spPr>
          <a:xfrm>
            <a:off x="9841944" y="3271599"/>
            <a:ext cx="3992642" cy="566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Product returns creating significant profit leakage across categories</a:t>
            </a:r>
            <a:endParaRPr lang="en-US" sz="1350" dirty="0"/>
          </a:p>
        </p:txBody>
      </p:sp>
      <p:sp>
        <p:nvSpPr>
          <p:cNvPr id="21" name="Shape 15"/>
          <p:cNvSpPr/>
          <p:nvPr/>
        </p:nvSpPr>
        <p:spPr>
          <a:xfrm>
            <a:off x="619006" y="4191238"/>
            <a:ext cx="6607731" cy="1726406"/>
          </a:xfrm>
          <a:prstGeom prst="roundRect">
            <a:avLst>
              <a:gd name="adj" fmla="val 9221"/>
            </a:avLst>
          </a:prstGeom>
          <a:solidFill>
            <a:srgbClr val="CEE6FD"/>
          </a:solidFill>
          <a:ln/>
        </p:spPr>
      </p:sp>
      <p:sp>
        <p:nvSpPr>
          <p:cNvPr id="22" name="Shape 16"/>
          <p:cNvSpPr/>
          <p:nvPr/>
        </p:nvSpPr>
        <p:spPr>
          <a:xfrm>
            <a:off x="795814" y="4368046"/>
            <a:ext cx="530543" cy="530543"/>
          </a:xfrm>
          <a:prstGeom prst="roundRect">
            <a:avLst>
              <a:gd name="adj" fmla="val 17233449"/>
            </a:avLst>
          </a:prstGeom>
          <a:solidFill>
            <a:srgbClr val="84C1FA"/>
          </a:solidFill>
          <a:ln/>
        </p:spPr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1665" y="4513898"/>
            <a:ext cx="238720" cy="238720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795814" y="5075396"/>
            <a:ext cx="2210991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Visibility Gap</a:t>
            </a:r>
            <a:endParaRPr lang="en-US" sz="1700" dirty="0"/>
          </a:p>
        </p:txBody>
      </p:sp>
      <p:sp>
        <p:nvSpPr>
          <p:cNvPr id="25" name="Text 18"/>
          <p:cNvSpPr/>
          <p:nvPr/>
        </p:nvSpPr>
        <p:spPr>
          <a:xfrm>
            <a:off x="795814" y="5457825"/>
            <a:ext cx="6254115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 unified view connecting sales, inventory, and performance metrics</a:t>
            </a:r>
            <a:endParaRPr lang="en-US" sz="1350" dirty="0"/>
          </a:p>
        </p:txBody>
      </p:sp>
      <p:sp>
        <p:nvSpPr>
          <p:cNvPr id="26" name="Shape 19"/>
          <p:cNvSpPr/>
          <p:nvPr/>
        </p:nvSpPr>
        <p:spPr>
          <a:xfrm>
            <a:off x="7403544" y="4191238"/>
            <a:ext cx="6607850" cy="1726406"/>
          </a:xfrm>
          <a:prstGeom prst="roundRect">
            <a:avLst>
              <a:gd name="adj" fmla="val 9221"/>
            </a:avLst>
          </a:prstGeom>
          <a:solidFill>
            <a:srgbClr val="CEE6FD"/>
          </a:solidFill>
          <a:ln/>
        </p:spPr>
      </p:sp>
      <p:sp>
        <p:nvSpPr>
          <p:cNvPr id="27" name="Shape 20"/>
          <p:cNvSpPr/>
          <p:nvPr/>
        </p:nvSpPr>
        <p:spPr>
          <a:xfrm>
            <a:off x="7580352" y="4368046"/>
            <a:ext cx="530543" cy="530543"/>
          </a:xfrm>
          <a:prstGeom prst="roundRect">
            <a:avLst>
              <a:gd name="adj" fmla="val 17233449"/>
            </a:avLst>
          </a:prstGeom>
          <a:solidFill>
            <a:srgbClr val="84C1FA"/>
          </a:solidFill>
          <a:ln/>
        </p:spPr>
      </p:sp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26204" y="4513898"/>
            <a:ext cx="238720" cy="238720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7580352" y="5075396"/>
            <a:ext cx="2210991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Loss Identification</a:t>
            </a:r>
            <a:endParaRPr lang="en-US" sz="1700" dirty="0"/>
          </a:p>
        </p:txBody>
      </p:sp>
      <p:sp>
        <p:nvSpPr>
          <p:cNvPr id="30" name="Text 22"/>
          <p:cNvSpPr/>
          <p:nvPr/>
        </p:nvSpPr>
        <p:spPr>
          <a:xfrm>
            <a:off x="7580352" y="5457825"/>
            <a:ext cx="6254234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Inability to pinpoint loss-making products, regions, and sales personnel</a:t>
            </a:r>
            <a:endParaRPr lang="en-US" sz="1350" dirty="0"/>
          </a:p>
        </p:txBody>
      </p:sp>
      <p:sp>
        <p:nvSpPr>
          <p:cNvPr id="31" name="Text 23"/>
          <p:cNvSpPr/>
          <p:nvPr/>
        </p:nvSpPr>
        <p:spPr>
          <a:xfrm>
            <a:off x="884277" y="6381869"/>
            <a:ext cx="2653189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Solution</a:t>
            </a:r>
            <a:endParaRPr lang="en-US" sz="2050" dirty="0"/>
          </a:p>
        </p:txBody>
      </p:sp>
      <p:sp>
        <p:nvSpPr>
          <p:cNvPr id="32" name="Text 24"/>
          <p:cNvSpPr/>
          <p:nvPr/>
        </p:nvSpPr>
        <p:spPr>
          <a:xfrm>
            <a:off x="884277" y="6978729"/>
            <a:ext cx="13127117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unified Power BI platform combining advanced analytics with AI-driven insights for smarter, faster supply chain decisions.</a:t>
            </a:r>
            <a:endParaRPr lang="en-US" sz="1350" dirty="0"/>
          </a:p>
        </p:txBody>
      </p:sp>
      <p:sp>
        <p:nvSpPr>
          <p:cNvPr id="33" name="Shape 25"/>
          <p:cNvSpPr/>
          <p:nvPr/>
        </p:nvSpPr>
        <p:spPr>
          <a:xfrm>
            <a:off x="619006" y="6116598"/>
            <a:ext cx="22860" cy="1344097"/>
          </a:xfrm>
          <a:prstGeom prst="rect">
            <a:avLst/>
          </a:prstGeom>
          <a:solidFill>
            <a:srgbClr val="84C1FA"/>
          </a:solidFill>
          <a:ln/>
        </p:spPr>
      </p:sp>
    </p:spTree>
    <p:extLst>
      <p:ext uri="{BB962C8B-B14F-4D97-AF65-F5344CB8AC3E}">
        <p14:creationId xmlns:p14="http://schemas.microsoft.com/office/powerpoint/2010/main" val="277386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96835" y="311825"/>
            <a:ext cx="1350050" cy="213003"/>
          </a:xfrm>
          <a:prstGeom prst="roundRect">
            <a:avLst>
              <a:gd name="adj" fmla="val 38337"/>
            </a:avLst>
          </a:prstGeom>
          <a:solidFill>
            <a:srgbClr val="CEE6FD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820" y="372904"/>
            <a:ext cx="90726" cy="907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00908" y="345758"/>
            <a:ext cx="1077992" cy="145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SYSTEM ARCHITECTURE</a:t>
            </a:r>
            <a:endParaRPr lang="en-US" sz="700" dirty="0"/>
          </a:p>
        </p:txBody>
      </p:sp>
      <p:sp>
        <p:nvSpPr>
          <p:cNvPr id="5" name="Text 2"/>
          <p:cNvSpPr/>
          <p:nvPr/>
        </p:nvSpPr>
        <p:spPr>
          <a:xfrm>
            <a:off x="396835" y="570190"/>
            <a:ext cx="44891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Integrated Dashboard Framework</a:t>
            </a:r>
            <a:endParaRPr lang="en-US" sz="2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35" y="1094542"/>
            <a:ext cx="6918365" cy="4536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10183" y="1661517"/>
            <a:ext cx="199608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Smart Inventory Management</a:t>
            </a:r>
            <a:endParaRPr lang="en-US" sz="1100" dirty="0"/>
          </a:p>
        </p:txBody>
      </p:sp>
      <p:sp>
        <p:nvSpPr>
          <p:cNvPr id="8" name="Text 4"/>
          <p:cNvSpPr/>
          <p:nvPr/>
        </p:nvSpPr>
        <p:spPr>
          <a:xfrm>
            <a:off x="510183" y="1906667"/>
            <a:ext cx="669167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Real-time stock tracking and optimization</a:t>
            </a:r>
            <a:endParaRPr lang="en-US" sz="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094542"/>
            <a:ext cx="6918365" cy="45362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28548" y="166151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Sales Analytics</a:t>
            </a:r>
            <a:endParaRPr lang="en-US" sz="1100" dirty="0"/>
          </a:p>
        </p:txBody>
      </p:sp>
      <p:sp>
        <p:nvSpPr>
          <p:cNvPr id="11" name="Text 6"/>
          <p:cNvSpPr/>
          <p:nvPr/>
        </p:nvSpPr>
        <p:spPr>
          <a:xfrm>
            <a:off x="7428548" y="1906667"/>
            <a:ext cx="669167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Revenue and profitability insights</a:t>
            </a:r>
            <a:endParaRPr lang="en-US" sz="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835" y="2201466"/>
            <a:ext cx="6918365" cy="45362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10183" y="2768441"/>
            <a:ext cx="142934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Performance Insights</a:t>
            </a:r>
            <a:endParaRPr lang="en-US" sz="1100" dirty="0"/>
          </a:p>
        </p:txBody>
      </p:sp>
      <p:sp>
        <p:nvSpPr>
          <p:cNvPr id="14" name="Text 8"/>
          <p:cNvSpPr/>
          <p:nvPr/>
        </p:nvSpPr>
        <p:spPr>
          <a:xfrm>
            <a:off x="510183" y="3013591"/>
            <a:ext cx="669167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KPI monitoring and trend analysis</a:t>
            </a:r>
            <a:endParaRPr lang="en-US" sz="8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2201466"/>
            <a:ext cx="6918365" cy="45362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428548" y="276844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 Strategy Engine</a:t>
            </a:r>
            <a:endParaRPr lang="en-US" sz="1100" dirty="0"/>
          </a:p>
        </p:txBody>
      </p:sp>
      <p:sp>
        <p:nvSpPr>
          <p:cNvPr id="17" name="Text 10"/>
          <p:cNvSpPr/>
          <p:nvPr/>
        </p:nvSpPr>
        <p:spPr>
          <a:xfrm>
            <a:off x="7428548" y="3013591"/>
            <a:ext cx="669167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Intelligent recommendations and predictions</a:t>
            </a:r>
            <a:endParaRPr lang="en-US" sz="850" dirty="0"/>
          </a:p>
        </p:txBody>
      </p:sp>
      <p:sp>
        <p:nvSpPr>
          <p:cNvPr id="18" name="Text 11"/>
          <p:cNvSpPr/>
          <p:nvPr/>
        </p:nvSpPr>
        <p:spPr>
          <a:xfrm>
            <a:off x="396835" y="3549253"/>
            <a:ext cx="197417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Critical Data Dimensions</a:t>
            </a:r>
            <a:endParaRPr lang="en-US" sz="1300" dirty="0"/>
          </a:p>
        </p:txBody>
      </p:sp>
      <p:sp>
        <p:nvSpPr>
          <p:cNvPr id="19" name="Text 12"/>
          <p:cNvSpPr/>
          <p:nvPr/>
        </p:nvSpPr>
        <p:spPr>
          <a:xfrm>
            <a:off x="396835" y="3875246"/>
            <a:ext cx="536864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Product hierarchy: Category &amp; Sub-Category</a:t>
            </a:r>
            <a:endParaRPr lang="en-US" sz="850" dirty="0"/>
          </a:p>
        </p:txBody>
      </p:sp>
      <p:sp>
        <p:nvSpPr>
          <p:cNvPr id="20" name="Text 13"/>
          <p:cNvSpPr/>
          <p:nvPr/>
        </p:nvSpPr>
        <p:spPr>
          <a:xfrm>
            <a:off x="396835" y="4096345"/>
            <a:ext cx="536864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Geography: Region &amp; City</a:t>
            </a:r>
            <a:endParaRPr lang="en-US" sz="850" dirty="0"/>
          </a:p>
        </p:txBody>
      </p:sp>
      <p:sp>
        <p:nvSpPr>
          <p:cNvPr id="21" name="Text 14"/>
          <p:cNvSpPr/>
          <p:nvPr/>
        </p:nvSpPr>
        <p:spPr>
          <a:xfrm>
            <a:off x="396835" y="4317444"/>
            <a:ext cx="536864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 segmentation</a:t>
            </a:r>
            <a:endParaRPr lang="en-US" sz="850" dirty="0"/>
          </a:p>
        </p:txBody>
      </p:sp>
      <p:sp>
        <p:nvSpPr>
          <p:cNvPr id="22" name="Text 15"/>
          <p:cNvSpPr/>
          <p:nvPr/>
        </p:nvSpPr>
        <p:spPr>
          <a:xfrm>
            <a:off x="396835" y="4538543"/>
            <a:ext cx="536864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Sales force attribution</a:t>
            </a:r>
            <a:endParaRPr lang="en-US" sz="850" dirty="0"/>
          </a:p>
        </p:txBody>
      </p:sp>
      <p:sp>
        <p:nvSpPr>
          <p:cNvPr id="23" name="Text 16"/>
          <p:cNvSpPr/>
          <p:nvPr/>
        </p:nvSpPr>
        <p:spPr>
          <a:xfrm>
            <a:off x="396835" y="4759643"/>
            <a:ext cx="536864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Financial metrics: Discounts, Returns, Profit</a:t>
            </a:r>
            <a:endParaRPr lang="en-US" sz="850" dirty="0"/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5469" y="3336727"/>
            <a:ext cx="4654748" cy="4654748"/>
          </a:xfrm>
          <a:prstGeom prst="rect">
            <a:avLst/>
          </a:prstGeom>
        </p:spPr>
      </p:pic>
      <p:sp>
        <p:nvSpPr>
          <p:cNvPr id="28" name="Shape 17"/>
          <p:cNvSpPr/>
          <p:nvPr/>
        </p:nvSpPr>
        <p:spPr>
          <a:xfrm>
            <a:off x="141803" y="5257561"/>
            <a:ext cx="6424097" cy="516410"/>
          </a:xfrm>
          <a:prstGeom prst="roundRect">
            <a:avLst>
              <a:gd name="adj" fmla="val 21184"/>
            </a:avLst>
          </a:prstGeom>
          <a:solidFill>
            <a:srgbClr val="B5DAFC"/>
          </a:solidFill>
          <a:ln/>
        </p:spPr>
      </p:sp>
      <p:sp>
        <p:nvSpPr>
          <p:cNvPr id="30" name="Text 18"/>
          <p:cNvSpPr/>
          <p:nvPr/>
        </p:nvSpPr>
        <p:spPr>
          <a:xfrm>
            <a:off x="510183" y="5399246"/>
            <a:ext cx="13355002" cy="374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Result: Complete end-to-end supply chain visibility enabling proactive decision-making across all operational levels.</a:t>
            </a:r>
            <a:endParaRPr lang="en-US" sz="850" dirty="0"/>
          </a:p>
        </p:txBody>
      </p:sp>
    </p:spTree>
    <p:extLst>
      <p:ext uri="{BB962C8B-B14F-4D97-AF65-F5344CB8AC3E}">
        <p14:creationId xmlns:p14="http://schemas.microsoft.com/office/powerpoint/2010/main" val="1092611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02632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40306" y="2355890"/>
            <a:ext cx="1812250" cy="290155"/>
          </a:xfrm>
          <a:prstGeom prst="roundRect">
            <a:avLst>
              <a:gd name="adj" fmla="val 38313"/>
            </a:avLst>
          </a:prstGeom>
          <a:solidFill>
            <a:srgbClr val="CEE6FD"/>
          </a:solidFill>
          <a:ln/>
        </p:spPr>
      </p:sp>
      <p:sp>
        <p:nvSpPr>
          <p:cNvPr id="4" name="Text 1"/>
          <p:cNvSpPr/>
          <p:nvPr/>
        </p:nvSpPr>
        <p:spPr>
          <a:xfrm>
            <a:off x="632936" y="2402205"/>
            <a:ext cx="162698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INVENTORY INTELLIGENCE</a:t>
            </a:r>
            <a:endParaRPr lang="en-US" sz="950" dirty="0"/>
          </a:p>
        </p:txBody>
      </p:sp>
      <p:sp>
        <p:nvSpPr>
          <p:cNvPr id="5" name="Text 2"/>
          <p:cNvSpPr/>
          <p:nvPr/>
        </p:nvSpPr>
        <p:spPr>
          <a:xfrm>
            <a:off x="540306" y="2707719"/>
            <a:ext cx="7508558" cy="482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Smart Inventory Management Dashboard</a:t>
            </a:r>
            <a:endParaRPr lang="en-US" sz="3000" dirty="0"/>
          </a:p>
        </p:txBody>
      </p:sp>
      <p:sp>
        <p:nvSpPr>
          <p:cNvPr id="6" name="Text 3"/>
          <p:cNvSpPr/>
          <p:nvPr/>
        </p:nvSpPr>
        <p:spPr>
          <a:xfrm>
            <a:off x="540306" y="3498890"/>
            <a:ext cx="3242786" cy="509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4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17</a:t>
            </a:r>
            <a:endParaRPr lang="en-US" sz="4000" dirty="0"/>
          </a:p>
        </p:txBody>
      </p:sp>
      <p:sp>
        <p:nvSpPr>
          <p:cNvPr id="7" name="Text 4"/>
          <p:cNvSpPr/>
          <p:nvPr/>
        </p:nvSpPr>
        <p:spPr>
          <a:xfrm>
            <a:off x="1196697" y="4201239"/>
            <a:ext cx="1929884" cy="241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Product Categories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540306" y="4535091"/>
            <a:ext cx="3242786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Full portfolio coverage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3975973" y="3498890"/>
            <a:ext cx="3242786" cy="509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4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16M</a:t>
            </a:r>
            <a:endParaRPr lang="en-US" sz="4000" dirty="0"/>
          </a:p>
        </p:txBody>
      </p:sp>
      <p:sp>
        <p:nvSpPr>
          <p:cNvPr id="10" name="Text 7"/>
          <p:cNvSpPr/>
          <p:nvPr/>
        </p:nvSpPr>
        <p:spPr>
          <a:xfrm>
            <a:off x="4632365" y="4201239"/>
            <a:ext cx="1929884" cy="241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Units in Inventory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3975973" y="4535091"/>
            <a:ext cx="3242786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Total stock on hand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7411641" y="3498890"/>
            <a:ext cx="3242786" cy="509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4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</a:t>
            </a:r>
            <a:endParaRPr lang="en-US" sz="4000" dirty="0"/>
          </a:p>
        </p:txBody>
      </p:sp>
      <p:sp>
        <p:nvSpPr>
          <p:cNvPr id="13" name="Text 10"/>
          <p:cNvSpPr/>
          <p:nvPr/>
        </p:nvSpPr>
        <p:spPr>
          <a:xfrm>
            <a:off x="8068032" y="4201239"/>
            <a:ext cx="1929884" cy="241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Low Stock Alerts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7411641" y="4535091"/>
            <a:ext cx="3242786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Items below 10K threshold</a:t>
            </a: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10847308" y="3498890"/>
            <a:ext cx="3242786" cy="509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4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38K</a:t>
            </a:r>
            <a:endParaRPr lang="en-US" sz="4000" dirty="0"/>
          </a:p>
        </p:txBody>
      </p:sp>
      <p:sp>
        <p:nvSpPr>
          <p:cNvPr id="16" name="Text 13"/>
          <p:cNvSpPr/>
          <p:nvPr/>
        </p:nvSpPr>
        <p:spPr>
          <a:xfrm>
            <a:off x="11503700" y="4201239"/>
            <a:ext cx="1929884" cy="241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Units Sold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10847308" y="4535091"/>
            <a:ext cx="3242786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Current period movement</a:t>
            </a:r>
            <a:endParaRPr lang="en-US" sz="1200" dirty="0"/>
          </a:p>
        </p:txBody>
      </p:sp>
      <p:sp>
        <p:nvSpPr>
          <p:cNvPr id="18" name="Text 15"/>
          <p:cNvSpPr/>
          <p:nvPr/>
        </p:nvSpPr>
        <p:spPr>
          <a:xfrm>
            <a:off x="540306" y="5110043"/>
            <a:ext cx="2315885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Operational Insights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540306" y="5553789"/>
            <a:ext cx="6586538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Fast-moving vs slow-moving product identification</a:t>
            </a:r>
            <a:endParaRPr lang="en-US" sz="1200" dirty="0"/>
          </a:p>
        </p:txBody>
      </p:sp>
      <p:sp>
        <p:nvSpPr>
          <p:cNvPr id="20" name="Text 17"/>
          <p:cNvSpPr/>
          <p:nvPr/>
        </p:nvSpPr>
        <p:spPr>
          <a:xfrm>
            <a:off x="540306" y="5854779"/>
            <a:ext cx="6586538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Automated restock and clearance recommendations</a:t>
            </a:r>
            <a:endParaRPr lang="en-US" sz="1200" dirty="0"/>
          </a:p>
        </p:txBody>
      </p:sp>
      <p:sp>
        <p:nvSpPr>
          <p:cNvPr id="21" name="Text 18"/>
          <p:cNvSpPr/>
          <p:nvPr/>
        </p:nvSpPr>
        <p:spPr>
          <a:xfrm>
            <a:off x="540306" y="6155769"/>
            <a:ext cx="6586538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Category-level demand forecasting</a:t>
            </a:r>
            <a:endParaRPr lang="en-US" sz="1200" dirty="0"/>
          </a:p>
        </p:txBody>
      </p:sp>
      <p:sp>
        <p:nvSpPr>
          <p:cNvPr id="22" name="Text 19"/>
          <p:cNvSpPr/>
          <p:nvPr/>
        </p:nvSpPr>
        <p:spPr>
          <a:xfrm>
            <a:off x="7511177" y="5110043"/>
            <a:ext cx="2798326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Loss Prevention Analytics</a:t>
            </a:r>
            <a:endParaRPr lang="en-US" sz="1800" dirty="0"/>
          </a:p>
        </p:txBody>
      </p:sp>
      <p:sp>
        <p:nvSpPr>
          <p:cNvPr id="23" name="Text 20"/>
          <p:cNvSpPr/>
          <p:nvPr/>
        </p:nvSpPr>
        <p:spPr>
          <a:xfrm>
            <a:off x="7511177" y="5553789"/>
            <a:ext cx="6586538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Products with high return rates</a:t>
            </a:r>
            <a:endParaRPr lang="en-US" sz="1200" dirty="0"/>
          </a:p>
        </p:txBody>
      </p:sp>
      <p:sp>
        <p:nvSpPr>
          <p:cNvPr id="24" name="Text 21"/>
          <p:cNvSpPr/>
          <p:nvPr/>
        </p:nvSpPr>
        <p:spPr>
          <a:xfrm>
            <a:off x="7511177" y="5854779"/>
            <a:ext cx="6586538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Discount impact on profitability</a:t>
            </a:r>
            <a:endParaRPr lang="en-US" sz="1200" dirty="0"/>
          </a:p>
        </p:txBody>
      </p:sp>
      <p:sp>
        <p:nvSpPr>
          <p:cNvPr id="25" name="Text 22"/>
          <p:cNvSpPr/>
          <p:nvPr/>
        </p:nvSpPr>
        <p:spPr>
          <a:xfrm>
            <a:off x="7511177" y="6155769"/>
            <a:ext cx="6586538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Geographic loss pattern detection</a:t>
            </a:r>
            <a:endParaRPr lang="en-US" sz="1200" dirty="0"/>
          </a:p>
        </p:txBody>
      </p:sp>
      <p:sp>
        <p:nvSpPr>
          <p:cNvPr id="26" name="Text 23"/>
          <p:cNvSpPr/>
          <p:nvPr/>
        </p:nvSpPr>
        <p:spPr>
          <a:xfrm>
            <a:off x="771882" y="6861929"/>
            <a:ext cx="2315885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Business Impact</a:t>
            </a:r>
            <a:endParaRPr lang="en-US" sz="1800" dirty="0"/>
          </a:p>
        </p:txBody>
      </p:sp>
      <p:sp>
        <p:nvSpPr>
          <p:cNvPr id="27" name="Text 24"/>
          <p:cNvSpPr/>
          <p:nvPr/>
        </p:nvSpPr>
        <p:spPr>
          <a:xfrm>
            <a:off x="771882" y="7382947"/>
            <a:ext cx="13318212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Optimized stock levels reduce holding costs by 15-20% while preventing costly stockouts and improving cash flow efficiency.</a:t>
            </a:r>
            <a:endParaRPr lang="en-US" sz="1200" dirty="0"/>
          </a:p>
        </p:txBody>
      </p:sp>
      <p:sp>
        <p:nvSpPr>
          <p:cNvPr id="28" name="Shape 25"/>
          <p:cNvSpPr/>
          <p:nvPr/>
        </p:nvSpPr>
        <p:spPr>
          <a:xfrm>
            <a:off x="540306" y="6630353"/>
            <a:ext cx="22860" cy="1173242"/>
          </a:xfrm>
          <a:prstGeom prst="rect">
            <a:avLst/>
          </a:prstGeom>
          <a:solidFill>
            <a:srgbClr val="84C1FA"/>
          </a:solidFill>
          <a:ln/>
        </p:spPr>
      </p:sp>
    </p:spTree>
    <p:extLst>
      <p:ext uri="{BB962C8B-B14F-4D97-AF65-F5344CB8AC3E}">
        <p14:creationId xmlns:p14="http://schemas.microsoft.com/office/powerpoint/2010/main" val="1882089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74093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4225" y="2241352"/>
            <a:ext cx="6922651" cy="414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Strategic Inventory Optimization Framework</a:t>
            </a:r>
            <a:endParaRPr lang="en-US" sz="2600" dirty="0"/>
          </a:p>
        </p:txBody>
      </p:sp>
      <p:sp>
        <p:nvSpPr>
          <p:cNvPr id="4" name="Shape 1"/>
          <p:cNvSpPr/>
          <p:nvPr/>
        </p:nvSpPr>
        <p:spPr>
          <a:xfrm>
            <a:off x="464225" y="2854762"/>
            <a:ext cx="6784657" cy="1484352"/>
          </a:xfrm>
          <a:prstGeom prst="roundRect">
            <a:avLst>
              <a:gd name="adj" fmla="val 8043"/>
            </a:avLst>
          </a:prstGeom>
          <a:solidFill>
            <a:srgbClr val="FFFFFF"/>
          </a:solidFill>
          <a:ln w="15240">
            <a:solidFill>
              <a:srgbClr val="B4CCE3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479465" y="2870002"/>
            <a:ext cx="6754178" cy="397907"/>
          </a:xfrm>
          <a:prstGeom prst="roundRect">
            <a:avLst>
              <a:gd name="adj" fmla="val 25407"/>
            </a:avLst>
          </a:prstGeom>
          <a:solidFill>
            <a:srgbClr val="CEE6FD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7017" y="2969419"/>
            <a:ext cx="198953" cy="19895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2100" y="3400544"/>
            <a:ext cx="1729026" cy="207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Fast-Moving Products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612100" y="3687366"/>
            <a:ext cx="6488906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Action:</a:t>
            </a: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Immediate replenishment priority</a:t>
            </a:r>
            <a:endParaRPr lang="en-US" sz="1000" dirty="0"/>
          </a:p>
        </p:txBody>
      </p:sp>
      <p:sp>
        <p:nvSpPr>
          <p:cNvPr id="9" name="Text 5"/>
          <p:cNvSpPr/>
          <p:nvPr/>
        </p:nvSpPr>
        <p:spPr>
          <a:xfrm>
            <a:off x="612100" y="3979069"/>
            <a:ext cx="6488906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Automated reorder triggers prevent stockouts on high-velocity items generating consistent revenue.</a:t>
            </a:r>
            <a:endParaRPr lang="en-US" sz="1000" dirty="0"/>
          </a:p>
        </p:txBody>
      </p:sp>
      <p:sp>
        <p:nvSpPr>
          <p:cNvPr id="10" name="Shape 6"/>
          <p:cNvSpPr/>
          <p:nvPr/>
        </p:nvSpPr>
        <p:spPr>
          <a:xfrm>
            <a:off x="7381518" y="2854762"/>
            <a:ext cx="6784657" cy="1484352"/>
          </a:xfrm>
          <a:prstGeom prst="roundRect">
            <a:avLst>
              <a:gd name="adj" fmla="val 8043"/>
            </a:avLst>
          </a:prstGeom>
          <a:solidFill>
            <a:srgbClr val="FFFFFF"/>
          </a:solidFill>
          <a:ln w="15240">
            <a:solidFill>
              <a:srgbClr val="B4CCE3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7396758" y="2870002"/>
            <a:ext cx="6754178" cy="397907"/>
          </a:xfrm>
          <a:prstGeom prst="roundRect">
            <a:avLst>
              <a:gd name="adj" fmla="val 25407"/>
            </a:avLst>
          </a:prstGeom>
          <a:solidFill>
            <a:srgbClr val="CEE6FD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74310" y="2969419"/>
            <a:ext cx="198953" cy="19895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529393" y="3400544"/>
            <a:ext cx="1779508" cy="207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Slow-Moving Products</a:t>
            </a:r>
            <a:endParaRPr lang="en-US" sz="1300" dirty="0"/>
          </a:p>
        </p:txBody>
      </p:sp>
      <p:sp>
        <p:nvSpPr>
          <p:cNvPr id="14" name="Text 9"/>
          <p:cNvSpPr/>
          <p:nvPr/>
        </p:nvSpPr>
        <p:spPr>
          <a:xfrm>
            <a:off x="7529393" y="3687366"/>
            <a:ext cx="6488906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Action:</a:t>
            </a: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Strategic clearance campaigns</a:t>
            </a:r>
            <a:endParaRPr lang="en-US" sz="1000" dirty="0"/>
          </a:p>
        </p:txBody>
      </p:sp>
      <p:sp>
        <p:nvSpPr>
          <p:cNvPr id="15" name="Text 10"/>
          <p:cNvSpPr/>
          <p:nvPr/>
        </p:nvSpPr>
        <p:spPr>
          <a:xfrm>
            <a:off x="7529393" y="3979069"/>
            <a:ext cx="6488906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Targeted promotions and bundle strategies free capital tied up in aging inventory.</a:t>
            </a:r>
            <a:endParaRPr lang="en-US" sz="1000" dirty="0"/>
          </a:p>
        </p:txBody>
      </p:sp>
      <p:sp>
        <p:nvSpPr>
          <p:cNvPr id="16" name="Shape 11"/>
          <p:cNvSpPr/>
          <p:nvPr/>
        </p:nvSpPr>
        <p:spPr>
          <a:xfrm>
            <a:off x="464225" y="4471749"/>
            <a:ext cx="6784657" cy="1484352"/>
          </a:xfrm>
          <a:prstGeom prst="roundRect">
            <a:avLst>
              <a:gd name="adj" fmla="val 8043"/>
            </a:avLst>
          </a:prstGeom>
          <a:solidFill>
            <a:srgbClr val="FFFFFF"/>
          </a:solidFill>
          <a:ln w="15240">
            <a:solidFill>
              <a:srgbClr val="B4CCE3"/>
            </a:solidFill>
            <a:prstDash val="solid"/>
          </a:ln>
        </p:spPr>
      </p:sp>
      <p:sp>
        <p:nvSpPr>
          <p:cNvPr id="17" name="Shape 12"/>
          <p:cNvSpPr/>
          <p:nvPr/>
        </p:nvSpPr>
        <p:spPr>
          <a:xfrm>
            <a:off x="479465" y="4486989"/>
            <a:ext cx="6754178" cy="397907"/>
          </a:xfrm>
          <a:prstGeom prst="roundRect">
            <a:avLst>
              <a:gd name="adj" fmla="val 25407"/>
            </a:avLst>
          </a:prstGeom>
          <a:solidFill>
            <a:srgbClr val="CEE6FD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57017" y="4586407"/>
            <a:ext cx="198953" cy="198953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612100" y="5017532"/>
            <a:ext cx="1658064" cy="207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Loss-Making SKUs</a:t>
            </a:r>
            <a:endParaRPr lang="en-US" sz="1300" dirty="0"/>
          </a:p>
        </p:txBody>
      </p:sp>
      <p:sp>
        <p:nvSpPr>
          <p:cNvPr id="20" name="Text 14"/>
          <p:cNvSpPr/>
          <p:nvPr/>
        </p:nvSpPr>
        <p:spPr>
          <a:xfrm>
            <a:off x="612100" y="5304353"/>
            <a:ext cx="6488906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Action:</a:t>
            </a: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Discount policy revision</a:t>
            </a:r>
            <a:endParaRPr lang="en-US" sz="1000" dirty="0"/>
          </a:p>
        </p:txBody>
      </p:sp>
      <p:sp>
        <p:nvSpPr>
          <p:cNvPr id="21" name="Text 15"/>
          <p:cNvSpPr/>
          <p:nvPr/>
        </p:nvSpPr>
        <p:spPr>
          <a:xfrm>
            <a:off x="612100" y="5596057"/>
            <a:ext cx="6488906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Products with combined high discounts and returns require immediate margin protection.</a:t>
            </a:r>
            <a:endParaRPr lang="en-US" sz="1000" dirty="0"/>
          </a:p>
        </p:txBody>
      </p:sp>
      <p:sp>
        <p:nvSpPr>
          <p:cNvPr id="22" name="Shape 16"/>
          <p:cNvSpPr/>
          <p:nvPr/>
        </p:nvSpPr>
        <p:spPr>
          <a:xfrm>
            <a:off x="7381518" y="4471749"/>
            <a:ext cx="6784657" cy="1484352"/>
          </a:xfrm>
          <a:prstGeom prst="roundRect">
            <a:avLst>
              <a:gd name="adj" fmla="val 8043"/>
            </a:avLst>
          </a:prstGeom>
          <a:solidFill>
            <a:srgbClr val="FFFFFF"/>
          </a:solidFill>
          <a:ln w="15240">
            <a:solidFill>
              <a:srgbClr val="B4CCE3"/>
            </a:solidFill>
            <a:prstDash val="solid"/>
          </a:ln>
        </p:spPr>
      </p:sp>
      <p:sp>
        <p:nvSpPr>
          <p:cNvPr id="23" name="Shape 17"/>
          <p:cNvSpPr/>
          <p:nvPr/>
        </p:nvSpPr>
        <p:spPr>
          <a:xfrm>
            <a:off x="7396758" y="4486989"/>
            <a:ext cx="6754178" cy="397907"/>
          </a:xfrm>
          <a:prstGeom prst="roundRect">
            <a:avLst>
              <a:gd name="adj" fmla="val 25407"/>
            </a:avLst>
          </a:prstGeom>
          <a:solidFill>
            <a:srgbClr val="CEE6FD"/>
          </a:solidFill>
          <a:ln/>
        </p:spPr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74310" y="4586407"/>
            <a:ext cx="198953" cy="198953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7529393" y="5017532"/>
            <a:ext cx="1658064" cy="207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Geographic Patterns</a:t>
            </a:r>
            <a:endParaRPr lang="en-US" sz="1300" dirty="0"/>
          </a:p>
        </p:txBody>
      </p:sp>
      <p:sp>
        <p:nvSpPr>
          <p:cNvPr id="26" name="Text 19"/>
          <p:cNvSpPr/>
          <p:nvPr/>
        </p:nvSpPr>
        <p:spPr>
          <a:xfrm>
            <a:off x="7529393" y="5304353"/>
            <a:ext cx="6488906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Action:</a:t>
            </a: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Regional corrective measures</a:t>
            </a:r>
            <a:endParaRPr lang="en-US" sz="1000" dirty="0"/>
          </a:p>
        </p:txBody>
      </p:sp>
      <p:sp>
        <p:nvSpPr>
          <p:cNvPr id="27" name="Text 20"/>
          <p:cNvSpPr/>
          <p:nvPr/>
        </p:nvSpPr>
        <p:spPr>
          <a:xfrm>
            <a:off x="7529393" y="5596057"/>
            <a:ext cx="6488906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Location-specific strategies address unique market conditions and performance gaps.</a:t>
            </a:r>
            <a:endParaRPr lang="en-US" sz="1000" dirty="0"/>
          </a:p>
        </p:txBody>
      </p:sp>
      <p:sp>
        <p:nvSpPr>
          <p:cNvPr id="28" name="Shape 21"/>
          <p:cNvSpPr/>
          <p:nvPr/>
        </p:nvSpPr>
        <p:spPr>
          <a:xfrm>
            <a:off x="464225" y="6171549"/>
            <a:ext cx="13701951" cy="24170"/>
          </a:xfrm>
          <a:prstGeom prst="rect">
            <a:avLst/>
          </a:prstGeom>
          <a:solidFill>
            <a:srgbClr val="1E3063">
              <a:alpha val="50000"/>
            </a:srgbClr>
          </a:solidFill>
          <a:ln/>
        </p:spPr>
      </p:sp>
      <p:sp>
        <p:nvSpPr>
          <p:cNvPr id="29" name="Text 22"/>
          <p:cNvSpPr/>
          <p:nvPr/>
        </p:nvSpPr>
        <p:spPr>
          <a:xfrm>
            <a:off x="464225" y="6394609"/>
            <a:ext cx="2732127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Decision Support Framework</a:t>
            </a:r>
            <a:endParaRPr lang="en-US" sz="1550" dirty="0"/>
          </a:p>
        </p:txBody>
      </p:sp>
      <p:sp>
        <p:nvSpPr>
          <p:cNvPr id="30" name="Text 23"/>
          <p:cNvSpPr/>
          <p:nvPr/>
        </p:nvSpPr>
        <p:spPr>
          <a:xfrm>
            <a:off x="464225" y="6974800"/>
            <a:ext cx="1658064" cy="207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Margin Protection</a:t>
            </a:r>
            <a:endParaRPr lang="en-US" sz="1300" dirty="0"/>
          </a:p>
        </p:txBody>
      </p:sp>
      <p:sp>
        <p:nvSpPr>
          <p:cNvPr id="31" name="Text 24"/>
          <p:cNvSpPr/>
          <p:nvPr/>
        </p:nvSpPr>
        <p:spPr>
          <a:xfrm>
            <a:off x="464225" y="7314724"/>
            <a:ext cx="4304824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Implement discount guardrails and approval workflows</a:t>
            </a:r>
            <a:endParaRPr lang="en-US" sz="1000" dirty="0"/>
          </a:p>
        </p:txBody>
      </p:sp>
      <p:sp>
        <p:nvSpPr>
          <p:cNvPr id="32" name="Text 25"/>
          <p:cNvSpPr/>
          <p:nvPr/>
        </p:nvSpPr>
        <p:spPr>
          <a:xfrm>
            <a:off x="5100280" y="6974800"/>
            <a:ext cx="1948458" cy="207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Warehouse Optimization</a:t>
            </a:r>
            <a:endParaRPr lang="en-US" sz="1300" dirty="0"/>
          </a:p>
        </p:txBody>
      </p:sp>
      <p:sp>
        <p:nvSpPr>
          <p:cNvPr id="33" name="Text 26"/>
          <p:cNvSpPr/>
          <p:nvPr/>
        </p:nvSpPr>
        <p:spPr>
          <a:xfrm>
            <a:off x="5100280" y="7314724"/>
            <a:ext cx="4304824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Reallocate stock based on regional demand patterns</a:t>
            </a:r>
            <a:endParaRPr lang="en-US" sz="1000" dirty="0"/>
          </a:p>
        </p:txBody>
      </p:sp>
      <p:sp>
        <p:nvSpPr>
          <p:cNvPr id="34" name="Text 27"/>
          <p:cNvSpPr/>
          <p:nvPr/>
        </p:nvSpPr>
        <p:spPr>
          <a:xfrm>
            <a:off x="9736336" y="6974800"/>
            <a:ext cx="1658064" cy="207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Risk Mitigation</a:t>
            </a:r>
            <a:endParaRPr lang="en-US" sz="1300" dirty="0"/>
          </a:p>
        </p:txBody>
      </p:sp>
      <p:sp>
        <p:nvSpPr>
          <p:cNvPr id="35" name="Text 28"/>
          <p:cNvSpPr/>
          <p:nvPr/>
        </p:nvSpPr>
        <p:spPr>
          <a:xfrm>
            <a:off x="9736336" y="7314724"/>
            <a:ext cx="4445079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Balance prevention of stockouts and overstock scenarios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27581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96835" y="311825"/>
            <a:ext cx="1370767" cy="213003"/>
          </a:xfrm>
          <a:prstGeom prst="roundRect">
            <a:avLst>
              <a:gd name="adj" fmla="val 38337"/>
            </a:avLst>
          </a:prstGeom>
          <a:solidFill>
            <a:srgbClr val="CEE6FD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820" y="372904"/>
            <a:ext cx="90726" cy="907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00908" y="345758"/>
            <a:ext cx="1098709" cy="145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REVENUE INTELLIGENCE</a:t>
            </a:r>
            <a:endParaRPr lang="en-US" sz="700" dirty="0"/>
          </a:p>
        </p:txBody>
      </p:sp>
      <p:sp>
        <p:nvSpPr>
          <p:cNvPr id="5" name="Text 2"/>
          <p:cNvSpPr/>
          <p:nvPr/>
        </p:nvSpPr>
        <p:spPr>
          <a:xfrm>
            <a:off x="396835" y="570190"/>
            <a:ext cx="35385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Sales Analytics Dashboard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460890" y="1859993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12.46%</a:t>
            </a:r>
            <a:endParaRPr lang="en-US" sz="2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895" y="1151213"/>
            <a:ext cx="1701165" cy="170116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49699" y="299406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Profit Margin</a:t>
            </a:r>
            <a:endParaRPr lang="en-US" sz="1100" dirty="0"/>
          </a:p>
        </p:txBody>
      </p:sp>
      <p:sp>
        <p:nvSpPr>
          <p:cNvPr id="9" name="Text 5"/>
          <p:cNvSpPr/>
          <p:nvPr/>
        </p:nvSpPr>
        <p:spPr>
          <a:xfrm>
            <a:off x="-2273500" y="3210877"/>
            <a:ext cx="684752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Overall profitability rate</a:t>
            </a:r>
            <a:endParaRPr lang="en-US" sz="850" dirty="0"/>
          </a:p>
        </p:txBody>
      </p:sp>
      <p:sp>
        <p:nvSpPr>
          <p:cNvPr id="10" name="Text 6"/>
          <p:cNvSpPr/>
          <p:nvPr/>
        </p:nvSpPr>
        <p:spPr>
          <a:xfrm>
            <a:off x="2315050" y="1859993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2.54%</a:t>
            </a:r>
            <a:endParaRPr lang="en-US" sz="22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2055" y="1151213"/>
            <a:ext cx="1701165" cy="170116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2303858" y="299406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Sales Growth</a:t>
            </a:r>
            <a:endParaRPr lang="en-US" sz="1100" dirty="0"/>
          </a:p>
        </p:txBody>
      </p:sp>
      <p:sp>
        <p:nvSpPr>
          <p:cNvPr id="13" name="Text 8"/>
          <p:cNvSpPr/>
          <p:nvPr/>
        </p:nvSpPr>
        <p:spPr>
          <a:xfrm>
            <a:off x="-364392" y="3196409"/>
            <a:ext cx="684752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Month-over-month increase</a:t>
            </a:r>
            <a:endParaRPr lang="en-US" sz="850" dirty="0"/>
          </a:p>
        </p:txBody>
      </p:sp>
      <p:sp>
        <p:nvSpPr>
          <p:cNvPr id="14" name="Text 9"/>
          <p:cNvSpPr/>
          <p:nvPr/>
        </p:nvSpPr>
        <p:spPr>
          <a:xfrm>
            <a:off x="4403584" y="1224977"/>
            <a:ext cx="180022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Financial Performance</a:t>
            </a:r>
            <a:endParaRPr lang="en-US" sz="1200" dirty="0"/>
          </a:p>
        </p:txBody>
      </p:sp>
      <p:sp>
        <p:nvSpPr>
          <p:cNvPr id="15" name="Text 10"/>
          <p:cNvSpPr/>
          <p:nvPr/>
        </p:nvSpPr>
        <p:spPr>
          <a:xfrm>
            <a:off x="4403584" y="1550970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Total Sales: ₹2.30M in current period</a:t>
            </a:r>
            <a:endParaRPr lang="en-US" sz="1200" dirty="0"/>
          </a:p>
        </p:txBody>
      </p:sp>
      <p:sp>
        <p:nvSpPr>
          <p:cNvPr id="16" name="Text 11"/>
          <p:cNvSpPr/>
          <p:nvPr/>
        </p:nvSpPr>
        <p:spPr>
          <a:xfrm>
            <a:off x="4403584" y="1772069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Total Profit: ₹286K generated</a:t>
            </a:r>
            <a:endParaRPr lang="en-US" sz="1200" dirty="0"/>
          </a:p>
        </p:txBody>
      </p:sp>
      <p:sp>
        <p:nvSpPr>
          <p:cNvPr id="17" name="Text 12"/>
          <p:cNvSpPr/>
          <p:nvPr/>
        </p:nvSpPr>
        <p:spPr>
          <a:xfrm>
            <a:off x="4403584" y="1993168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Total Orders: 9,994 transactions processed</a:t>
            </a:r>
            <a:endParaRPr lang="en-US" sz="1200" dirty="0"/>
          </a:p>
        </p:txBody>
      </p:sp>
      <p:sp>
        <p:nvSpPr>
          <p:cNvPr id="18" name="Text 13"/>
          <p:cNvSpPr/>
          <p:nvPr/>
        </p:nvSpPr>
        <p:spPr>
          <a:xfrm>
            <a:off x="4403584" y="2214268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Average Order Value: ₹230 per transaction</a:t>
            </a:r>
            <a:endParaRPr lang="en-US" sz="1200" dirty="0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2239" y="747355"/>
            <a:ext cx="5619748" cy="4981098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555546" y="3488469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850" dirty="0"/>
          </a:p>
        </p:txBody>
      </p:sp>
      <p:sp>
        <p:nvSpPr>
          <p:cNvPr id="21" name="Shape 15"/>
          <p:cNvSpPr/>
          <p:nvPr/>
        </p:nvSpPr>
        <p:spPr>
          <a:xfrm>
            <a:off x="555546" y="3665872"/>
            <a:ext cx="6861691" cy="1524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22" name="Text 16"/>
          <p:cNvSpPr/>
          <p:nvPr/>
        </p:nvSpPr>
        <p:spPr>
          <a:xfrm>
            <a:off x="555546" y="3753025"/>
            <a:ext cx="1718786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Top-Performing Products</a:t>
            </a:r>
            <a:endParaRPr lang="en-US" sz="1100" dirty="0"/>
          </a:p>
        </p:txBody>
      </p:sp>
      <p:sp>
        <p:nvSpPr>
          <p:cNvPr id="23" name="Text 17"/>
          <p:cNvSpPr/>
          <p:nvPr/>
        </p:nvSpPr>
        <p:spPr>
          <a:xfrm>
            <a:off x="555546" y="3998175"/>
            <a:ext cx="686169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Identify revenue drivers and margin leaders across categories</a:t>
            </a:r>
            <a:endParaRPr lang="en-US" sz="850" dirty="0"/>
          </a:p>
        </p:txBody>
      </p:sp>
      <p:sp>
        <p:nvSpPr>
          <p:cNvPr id="24" name="Text 18"/>
          <p:cNvSpPr/>
          <p:nvPr/>
        </p:nvSpPr>
        <p:spPr>
          <a:xfrm>
            <a:off x="555546" y="5220594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850" dirty="0"/>
          </a:p>
        </p:txBody>
      </p:sp>
      <p:sp>
        <p:nvSpPr>
          <p:cNvPr id="25" name="Shape 19"/>
          <p:cNvSpPr/>
          <p:nvPr/>
        </p:nvSpPr>
        <p:spPr>
          <a:xfrm>
            <a:off x="555546" y="5397997"/>
            <a:ext cx="6861691" cy="1524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26" name="Text 20"/>
          <p:cNvSpPr/>
          <p:nvPr/>
        </p:nvSpPr>
        <p:spPr>
          <a:xfrm>
            <a:off x="555546" y="5485150"/>
            <a:ext cx="168556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Discount Impact Analysis</a:t>
            </a:r>
            <a:endParaRPr lang="en-US" sz="1100" dirty="0"/>
          </a:p>
        </p:txBody>
      </p:sp>
      <p:sp>
        <p:nvSpPr>
          <p:cNvPr id="27" name="Text 21"/>
          <p:cNvSpPr/>
          <p:nvPr/>
        </p:nvSpPr>
        <p:spPr>
          <a:xfrm>
            <a:off x="555546" y="5730300"/>
            <a:ext cx="686169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Quantify margin erosion from promotional strategies</a:t>
            </a:r>
            <a:endParaRPr lang="en-US" sz="850" dirty="0"/>
          </a:p>
        </p:txBody>
      </p:sp>
      <p:sp>
        <p:nvSpPr>
          <p:cNvPr id="28" name="Text 22"/>
          <p:cNvSpPr/>
          <p:nvPr/>
        </p:nvSpPr>
        <p:spPr>
          <a:xfrm>
            <a:off x="555546" y="4377985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850" dirty="0"/>
          </a:p>
        </p:txBody>
      </p:sp>
      <p:sp>
        <p:nvSpPr>
          <p:cNvPr id="29" name="Shape 23"/>
          <p:cNvSpPr/>
          <p:nvPr/>
        </p:nvSpPr>
        <p:spPr>
          <a:xfrm>
            <a:off x="555546" y="4555388"/>
            <a:ext cx="6861691" cy="1524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30" name="Text 24"/>
          <p:cNvSpPr/>
          <p:nvPr/>
        </p:nvSpPr>
        <p:spPr>
          <a:xfrm>
            <a:off x="555546" y="4642541"/>
            <a:ext cx="150816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Category Contribution</a:t>
            </a:r>
            <a:endParaRPr lang="en-US" sz="1100" dirty="0"/>
          </a:p>
        </p:txBody>
      </p:sp>
      <p:sp>
        <p:nvSpPr>
          <p:cNvPr id="31" name="Text 25"/>
          <p:cNvSpPr/>
          <p:nvPr/>
        </p:nvSpPr>
        <p:spPr>
          <a:xfrm>
            <a:off x="555546" y="4887691"/>
            <a:ext cx="686169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Sales and profit distribution across product lines</a:t>
            </a:r>
            <a:endParaRPr lang="en-US" sz="850" dirty="0"/>
          </a:p>
        </p:txBody>
      </p:sp>
      <p:sp>
        <p:nvSpPr>
          <p:cNvPr id="32" name="Text 26"/>
          <p:cNvSpPr/>
          <p:nvPr/>
        </p:nvSpPr>
        <p:spPr>
          <a:xfrm>
            <a:off x="555546" y="6110110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04</a:t>
            </a:r>
            <a:endParaRPr lang="en-US" sz="850" dirty="0"/>
          </a:p>
        </p:txBody>
      </p:sp>
      <p:sp>
        <p:nvSpPr>
          <p:cNvPr id="33" name="Shape 27"/>
          <p:cNvSpPr/>
          <p:nvPr/>
        </p:nvSpPr>
        <p:spPr>
          <a:xfrm>
            <a:off x="555546" y="6287513"/>
            <a:ext cx="6861691" cy="1524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34" name="Text 28"/>
          <p:cNvSpPr/>
          <p:nvPr/>
        </p:nvSpPr>
        <p:spPr>
          <a:xfrm>
            <a:off x="555546" y="637466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Trend Analysis</a:t>
            </a:r>
            <a:endParaRPr lang="en-US" sz="1100" dirty="0"/>
          </a:p>
        </p:txBody>
      </p:sp>
      <p:sp>
        <p:nvSpPr>
          <p:cNvPr id="35" name="Text 29"/>
          <p:cNvSpPr/>
          <p:nvPr/>
        </p:nvSpPr>
        <p:spPr>
          <a:xfrm>
            <a:off x="555546" y="6619816"/>
            <a:ext cx="686169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Monthly performance patterns and seasonality insights</a:t>
            </a:r>
            <a:endParaRPr lang="en-US" sz="850" dirty="0"/>
          </a:p>
        </p:txBody>
      </p:sp>
      <p:sp>
        <p:nvSpPr>
          <p:cNvPr id="36" name="Shape 30"/>
          <p:cNvSpPr/>
          <p:nvPr/>
        </p:nvSpPr>
        <p:spPr>
          <a:xfrm>
            <a:off x="396835" y="7033191"/>
            <a:ext cx="13836729" cy="481846"/>
          </a:xfrm>
          <a:prstGeom prst="roundRect">
            <a:avLst>
              <a:gd name="adj" fmla="val 21184"/>
            </a:avLst>
          </a:prstGeom>
          <a:solidFill>
            <a:srgbClr val="B5DAFC"/>
          </a:solidFill>
          <a:ln/>
        </p:spPr>
      </p:sp>
      <p:sp>
        <p:nvSpPr>
          <p:cNvPr id="38" name="Text 31"/>
          <p:cNvSpPr/>
          <p:nvPr/>
        </p:nvSpPr>
        <p:spPr>
          <a:xfrm>
            <a:off x="765215" y="7174875"/>
            <a:ext cx="1335500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Strategic Outcome: Clear distinction between revenue generation and profit creation, enabling smarter resource allocation and pricing strategies.</a:t>
            </a:r>
            <a:endParaRPr lang="en-US" sz="850" dirty="0"/>
          </a:p>
        </p:txBody>
      </p:sp>
    </p:spTree>
    <p:extLst>
      <p:ext uri="{BB962C8B-B14F-4D97-AF65-F5344CB8AC3E}">
        <p14:creationId xmlns:p14="http://schemas.microsoft.com/office/powerpoint/2010/main" val="290033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8510" y="360283"/>
            <a:ext cx="6859548" cy="409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Discount Dilemma: Sales vs. Profitability</a:t>
            </a:r>
            <a:endParaRPr lang="en-US" sz="2550" dirty="0"/>
          </a:p>
        </p:txBody>
      </p:sp>
      <p:sp>
        <p:nvSpPr>
          <p:cNvPr id="4" name="Shape 1"/>
          <p:cNvSpPr/>
          <p:nvPr/>
        </p:nvSpPr>
        <p:spPr>
          <a:xfrm>
            <a:off x="458510" y="966073"/>
            <a:ext cx="4048006" cy="964406"/>
          </a:xfrm>
          <a:prstGeom prst="roundRect">
            <a:avLst>
              <a:gd name="adj" fmla="val 12228"/>
            </a:avLst>
          </a:prstGeom>
          <a:solidFill>
            <a:srgbClr val="1D1D1B"/>
          </a:solidFill>
          <a:ln/>
        </p:spPr>
      </p:sp>
      <p:sp>
        <p:nvSpPr>
          <p:cNvPr id="5" name="Text 2"/>
          <p:cNvSpPr/>
          <p:nvPr/>
        </p:nvSpPr>
        <p:spPr>
          <a:xfrm>
            <a:off x="589478" y="1097042"/>
            <a:ext cx="1637824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Critical Finding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589478" y="1380411"/>
            <a:ext cx="3786068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Multiple sub-categories demonstrate </a:t>
            </a:r>
            <a:r>
              <a:rPr lang="en-US" sz="1000" b="1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 sales volume paired with negative profit margins</a:t>
            </a:r>
            <a:endParaRPr lang="en-US" sz="1000" dirty="0"/>
          </a:p>
        </p:txBody>
      </p:sp>
      <p:sp>
        <p:nvSpPr>
          <p:cNvPr id="7" name="Shape 4"/>
          <p:cNvSpPr/>
          <p:nvPr/>
        </p:nvSpPr>
        <p:spPr>
          <a:xfrm>
            <a:off x="4637484" y="966073"/>
            <a:ext cx="4048006" cy="964406"/>
          </a:xfrm>
          <a:prstGeom prst="roundRect">
            <a:avLst>
              <a:gd name="adj" fmla="val 12228"/>
            </a:avLst>
          </a:prstGeom>
          <a:solidFill>
            <a:srgbClr val="1D1D1B"/>
          </a:solidFill>
          <a:ln/>
        </p:spPr>
      </p:sp>
      <p:sp>
        <p:nvSpPr>
          <p:cNvPr id="8" name="Text 5"/>
          <p:cNvSpPr/>
          <p:nvPr/>
        </p:nvSpPr>
        <p:spPr>
          <a:xfrm>
            <a:off x="4768453" y="1097042"/>
            <a:ext cx="1637824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Root Cause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4768453" y="1380411"/>
            <a:ext cx="3786068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Aggressive discounting strategies directly eroding profitability across product lines</a:t>
            </a:r>
            <a:endParaRPr lang="en-US" sz="1000" dirty="0"/>
          </a:p>
        </p:txBody>
      </p:sp>
      <p:sp>
        <p:nvSpPr>
          <p:cNvPr id="10" name="Shape 7"/>
          <p:cNvSpPr/>
          <p:nvPr/>
        </p:nvSpPr>
        <p:spPr>
          <a:xfrm>
            <a:off x="458510" y="2061448"/>
            <a:ext cx="8226981" cy="754856"/>
          </a:xfrm>
          <a:prstGeom prst="roundRect">
            <a:avLst>
              <a:gd name="adj" fmla="val 15622"/>
            </a:avLst>
          </a:prstGeom>
          <a:solidFill>
            <a:srgbClr val="1D1D1B"/>
          </a:solidFill>
          <a:ln/>
        </p:spPr>
      </p:sp>
      <p:sp>
        <p:nvSpPr>
          <p:cNvPr id="11" name="Text 8"/>
          <p:cNvSpPr/>
          <p:nvPr/>
        </p:nvSpPr>
        <p:spPr>
          <a:xfrm>
            <a:off x="589478" y="2192417"/>
            <a:ext cx="1645682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Compounding Factor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589478" y="2475786"/>
            <a:ext cx="7965043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Product returns combined with discounts create severe profit leakage</a:t>
            </a:r>
            <a:endParaRPr lang="en-US" sz="1000" dirty="0"/>
          </a:p>
        </p:txBody>
      </p:sp>
      <p:sp>
        <p:nvSpPr>
          <p:cNvPr id="13" name="Text 10"/>
          <p:cNvSpPr/>
          <p:nvPr/>
        </p:nvSpPr>
        <p:spPr>
          <a:xfrm>
            <a:off x="458510" y="3094673"/>
            <a:ext cx="2577703" cy="245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Visual Analytics Techniques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458510" y="3471267"/>
            <a:ext cx="4808339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Scatter Plot Analysis: Discount percentage vs. profit margin correlation</a:t>
            </a:r>
            <a:endParaRPr lang="en-US" sz="1000" dirty="0"/>
          </a:p>
        </p:txBody>
      </p:sp>
      <p:sp>
        <p:nvSpPr>
          <p:cNvPr id="15" name="Text 12"/>
          <p:cNvSpPr/>
          <p:nvPr/>
        </p:nvSpPr>
        <p:spPr>
          <a:xfrm>
            <a:off x="458510" y="3726656"/>
            <a:ext cx="4808339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Waterfall Charts: Step-by-step sales impact breakdown</a:t>
            </a:r>
            <a:endParaRPr lang="en-US" sz="1000" dirty="0"/>
          </a:p>
        </p:txBody>
      </p:sp>
      <p:sp>
        <p:nvSpPr>
          <p:cNvPr id="16" name="Text 13"/>
          <p:cNvSpPr/>
          <p:nvPr/>
        </p:nvSpPr>
        <p:spPr>
          <a:xfrm>
            <a:off x="458510" y="3982045"/>
            <a:ext cx="4808339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Trend Lines: Month-over-month performance trajectories</a:t>
            </a:r>
            <a:endParaRPr lang="en-US" sz="1000" dirty="0"/>
          </a:p>
        </p:txBody>
      </p:sp>
      <p:sp>
        <p:nvSpPr>
          <p:cNvPr id="17" name="Text 14"/>
          <p:cNvSpPr/>
          <p:nvPr/>
        </p:nvSpPr>
        <p:spPr>
          <a:xfrm>
            <a:off x="458510" y="4237434"/>
            <a:ext cx="4808339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Quadrant Analysis: High sales/low profit identification</a:t>
            </a:r>
            <a:endParaRPr lang="en-US" sz="1000" dirty="0"/>
          </a:p>
        </p:txBody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033" y="2924840"/>
            <a:ext cx="3098959" cy="3098959"/>
          </a:xfrm>
          <a:prstGeom prst="rect">
            <a:avLst/>
          </a:prstGeom>
        </p:spPr>
      </p:pic>
      <p:sp>
        <p:nvSpPr>
          <p:cNvPr id="19" name="Shape 15"/>
          <p:cNvSpPr/>
          <p:nvPr/>
        </p:nvSpPr>
        <p:spPr>
          <a:xfrm>
            <a:off x="458510" y="6154767"/>
            <a:ext cx="8226981" cy="23932"/>
          </a:xfrm>
          <a:prstGeom prst="rect">
            <a:avLst/>
          </a:prstGeom>
          <a:solidFill>
            <a:srgbClr val="1E3063">
              <a:alpha val="50000"/>
            </a:srgbClr>
          </a:solidFill>
          <a:ln/>
        </p:spPr>
      </p:sp>
      <p:sp>
        <p:nvSpPr>
          <p:cNvPr id="20" name="Text 16"/>
          <p:cNvSpPr/>
          <p:nvPr/>
        </p:nvSpPr>
        <p:spPr>
          <a:xfrm>
            <a:off x="654963" y="6522537"/>
            <a:ext cx="2950012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Strategic Shift Required</a:t>
            </a:r>
            <a:endParaRPr lang="en-US" sz="2050" dirty="0"/>
          </a:p>
        </p:txBody>
      </p:sp>
      <p:sp>
        <p:nvSpPr>
          <p:cNvPr id="21" name="Text 17"/>
          <p:cNvSpPr/>
          <p:nvPr/>
        </p:nvSpPr>
        <p:spPr>
          <a:xfrm>
            <a:off x="654963" y="7046531"/>
            <a:ext cx="8030527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Transition from revenue-based sales incentives to profit-based compensation models that reward margin protection and sustainable growth.</a:t>
            </a:r>
            <a:endParaRPr lang="en-US" sz="1000" dirty="0"/>
          </a:p>
        </p:txBody>
      </p:sp>
      <p:sp>
        <p:nvSpPr>
          <p:cNvPr id="22" name="Shape 18"/>
          <p:cNvSpPr/>
          <p:nvPr/>
        </p:nvSpPr>
        <p:spPr>
          <a:xfrm>
            <a:off x="458510" y="6326084"/>
            <a:ext cx="15240" cy="1286947"/>
          </a:xfrm>
          <a:prstGeom prst="rect">
            <a:avLst/>
          </a:prstGeom>
          <a:solidFill>
            <a:srgbClr val="84C1FA"/>
          </a:solidFill>
          <a:ln/>
        </p:spPr>
      </p:sp>
    </p:spTree>
    <p:extLst>
      <p:ext uri="{BB962C8B-B14F-4D97-AF65-F5344CB8AC3E}">
        <p14:creationId xmlns:p14="http://schemas.microsoft.com/office/powerpoint/2010/main" val="2924201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49010" y="511135"/>
            <a:ext cx="2255044" cy="363736"/>
          </a:xfrm>
          <a:prstGeom prst="roundRect">
            <a:avLst>
              <a:gd name="adj" fmla="val 36709"/>
            </a:avLst>
          </a:prstGeom>
          <a:noFill/>
          <a:ln w="7620">
            <a:solidFill>
              <a:srgbClr val="84C1FA"/>
            </a:solidFill>
            <a:prstDash val="solid"/>
          </a:ln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834" y="618768"/>
            <a:ext cx="148352" cy="1483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90362" y="574358"/>
            <a:ext cx="1794867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84C1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EXECUTIVE DASHBOARD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649010" y="949047"/>
            <a:ext cx="8354378" cy="579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Performance Insights &amp; Profit Analysis</a:t>
            </a:r>
            <a:endParaRPr lang="en-US" sz="3650" dirty="0"/>
          </a:p>
        </p:txBody>
      </p:sp>
      <p:sp>
        <p:nvSpPr>
          <p:cNvPr id="6" name="Shape 3"/>
          <p:cNvSpPr/>
          <p:nvPr/>
        </p:nvSpPr>
        <p:spPr>
          <a:xfrm>
            <a:off x="649010" y="1899285"/>
            <a:ext cx="3565446" cy="231696"/>
          </a:xfrm>
          <a:prstGeom prst="roundRect">
            <a:avLst>
              <a:gd name="adj" fmla="val 72036"/>
            </a:avLst>
          </a:prstGeom>
          <a:solidFill>
            <a:srgbClr val="CEE6FD"/>
          </a:solidFill>
          <a:ln/>
        </p:spPr>
      </p:sp>
      <p:sp>
        <p:nvSpPr>
          <p:cNvPr id="7" name="Shape 4"/>
          <p:cNvSpPr/>
          <p:nvPr/>
        </p:nvSpPr>
        <p:spPr>
          <a:xfrm>
            <a:off x="649010" y="1899285"/>
            <a:ext cx="3565446" cy="231696"/>
          </a:xfrm>
          <a:prstGeom prst="roundRect">
            <a:avLst>
              <a:gd name="adj" fmla="val 72036"/>
            </a:avLst>
          </a:prstGeom>
          <a:solidFill>
            <a:srgbClr val="84C1FA"/>
          </a:solidFill>
          <a:ln/>
        </p:spPr>
      </p:sp>
      <p:sp>
        <p:nvSpPr>
          <p:cNvPr id="8" name="Text 5"/>
          <p:cNvSpPr/>
          <p:nvPr/>
        </p:nvSpPr>
        <p:spPr>
          <a:xfrm>
            <a:off x="4353520" y="1899285"/>
            <a:ext cx="585073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100%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49010" y="2362676"/>
            <a:ext cx="2318028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Profit Contribution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649010" y="2763560"/>
            <a:ext cx="4289584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Complete attribution visibility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5170289" y="1899285"/>
            <a:ext cx="3645694" cy="231696"/>
          </a:xfrm>
          <a:prstGeom prst="roundRect">
            <a:avLst>
              <a:gd name="adj" fmla="val 72036"/>
            </a:avLst>
          </a:prstGeom>
          <a:solidFill>
            <a:srgbClr val="CEE6FD"/>
          </a:solidFill>
          <a:ln/>
        </p:spPr>
      </p:sp>
      <p:sp>
        <p:nvSpPr>
          <p:cNvPr id="12" name="Shape 9"/>
          <p:cNvSpPr/>
          <p:nvPr/>
        </p:nvSpPr>
        <p:spPr>
          <a:xfrm>
            <a:off x="5170289" y="1899285"/>
            <a:ext cx="233243" cy="231696"/>
          </a:xfrm>
          <a:prstGeom prst="roundRect">
            <a:avLst>
              <a:gd name="adj" fmla="val 72036"/>
            </a:avLst>
          </a:prstGeom>
          <a:solidFill>
            <a:srgbClr val="84C1FA"/>
          </a:solidFill>
          <a:ln/>
        </p:spPr>
      </p:sp>
      <p:sp>
        <p:nvSpPr>
          <p:cNvPr id="13" name="Text 10"/>
          <p:cNvSpPr/>
          <p:nvPr/>
        </p:nvSpPr>
        <p:spPr>
          <a:xfrm>
            <a:off x="8955048" y="1899285"/>
            <a:ext cx="504944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6.4%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5170289" y="2362676"/>
            <a:ext cx="2318028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Return Loss Rate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5170289" y="2763560"/>
            <a:ext cx="428970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₹23.23K impact on bottom line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9691687" y="1899285"/>
            <a:ext cx="3745349" cy="231696"/>
          </a:xfrm>
          <a:prstGeom prst="roundRect">
            <a:avLst>
              <a:gd name="adj" fmla="val 72036"/>
            </a:avLst>
          </a:prstGeom>
          <a:solidFill>
            <a:srgbClr val="CEE6FD"/>
          </a:solidFill>
          <a:ln/>
        </p:spPr>
      </p:sp>
      <p:sp>
        <p:nvSpPr>
          <p:cNvPr id="17" name="Shape 14"/>
          <p:cNvSpPr/>
          <p:nvPr/>
        </p:nvSpPr>
        <p:spPr>
          <a:xfrm>
            <a:off x="9691687" y="1899285"/>
            <a:ext cx="524232" cy="231696"/>
          </a:xfrm>
          <a:prstGeom prst="roundRect">
            <a:avLst>
              <a:gd name="adj" fmla="val 72036"/>
            </a:avLst>
          </a:prstGeom>
          <a:solidFill>
            <a:srgbClr val="84C1FA"/>
          </a:solidFill>
          <a:ln/>
        </p:spPr>
      </p:sp>
      <p:sp>
        <p:nvSpPr>
          <p:cNvPr id="18" name="Text 15"/>
          <p:cNvSpPr/>
          <p:nvPr/>
        </p:nvSpPr>
        <p:spPr>
          <a:xfrm>
            <a:off x="13576102" y="1899285"/>
            <a:ext cx="405289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14%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9691687" y="2362676"/>
            <a:ext cx="2318028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Discount Leakage</a:t>
            </a:r>
            <a:endParaRPr lang="en-US" sz="1800" dirty="0"/>
          </a:p>
        </p:txBody>
      </p:sp>
      <p:sp>
        <p:nvSpPr>
          <p:cNvPr id="20" name="Text 17"/>
          <p:cNvSpPr/>
          <p:nvPr/>
        </p:nvSpPr>
        <p:spPr>
          <a:xfrm>
            <a:off x="9691687" y="2763560"/>
            <a:ext cx="428970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₹322.42K margin erosion</a:t>
            </a:r>
            <a:endParaRPr lang="en-US" sz="1450" dirty="0"/>
          </a:p>
        </p:txBody>
      </p:sp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9010" y="3268861"/>
            <a:ext cx="463510" cy="463510"/>
          </a:xfrm>
          <a:prstGeom prst="rect">
            <a:avLst/>
          </a:prstGeom>
        </p:spPr>
      </p:pic>
      <p:sp>
        <p:nvSpPr>
          <p:cNvPr id="22" name="Text 18"/>
          <p:cNvSpPr/>
          <p:nvPr/>
        </p:nvSpPr>
        <p:spPr>
          <a:xfrm>
            <a:off x="649010" y="3964067"/>
            <a:ext cx="3000494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Category &amp; Region Analysis</a:t>
            </a:r>
            <a:endParaRPr lang="en-US" sz="1800" dirty="0"/>
          </a:p>
        </p:txBody>
      </p:sp>
      <p:sp>
        <p:nvSpPr>
          <p:cNvPr id="23" name="Text 19"/>
          <p:cNvSpPr/>
          <p:nvPr/>
        </p:nvSpPr>
        <p:spPr>
          <a:xfrm>
            <a:off x="649010" y="4364950"/>
            <a:ext cx="655034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Profit contribution mapping across products and geographic territories</a:t>
            </a:r>
            <a:endParaRPr lang="en-US" sz="1450" dirty="0"/>
          </a:p>
        </p:txBody>
      </p:sp>
      <p:pic>
        <p:nvPicPr>
          <p:cNvPr id="2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31048" y="3268861"/>
            <a:ext cx="463510" cy="463510"/>
          </a:xfrm>
          <a:prstGeom prst="rect">
            <a:avLst/>
          </a:prstGeom>
        </p:spPr>
      </p:pic>
      <p:sp>
        <p:nvSpPr>
          <p:cNvPr id="25" name="Text 20"/>
          <p:cNvSpPr/>
          <p:nvPr/>
        </p:nvSpPr>
        <p:spPr>
          <a:xfrm>
            <a:off x="7431048" y="3964067"/>
            <a:ext cx="2423993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Customer Profitability</a:t>
            </a:r>
            <a:endParaRPr lang="en-US" sz="1800" dirty="0"/>
          </a:p>
        </p:txBody>
      </p:sp>
      <p:sp>
        <p:nvSpPr>
          <p:cNvPr id="26" name="Text 21"/>
          <p:cNvSpPr/>
          <p:nvPr/>
        </p:nvSpPr>
        <p:spPr>
          <a:xfrm>
            <a:off x="7431048" y="4364950"/>
            <a:ext cx="655034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Segment-level profit analysis: ₹360.69 average per customer</a:t>
            </a:r>
            <a:endParaRPr lang="en-US" sz="1450" dirty="0"/>
          </a:p>
        </p:txBody>
      </p:sp>
      <p:pic>
        <p:nvPicPr>
          <p:cNvPr id="2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9010" y="5032534"/>
            <a:ext cx="463510" cy="463510"/>
          </a:xfrm>
          <a:prstGeom prst="rect">
            <a:avLst/>
          </a:prstGeom>
        </p:spPr>
      </p:pic>
      <p:sp>
        <p:nvSpPr>
          <p:cNvPr id="28" name="Text 22"/>
          <p:cNvSpPr/>
          <p:nvPr/>
        </p:nvSpPr>
        <p:spPr>
          <a:xfrm>
            <a:off x="649010" y="5727740"/>
            <a:ext cx="2463879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Shipping Mode Impact</a:t>
            </a:r>
            <a:endParaRPr lang="en-US" sz="1800" dirty="0"/>
          </a:p>
        </p:txBody>
      </p:sp>
      <p:sp>
        <p:nvSpPr>
          <p:cNvPr id="29" name="Text 23"/>
          <p:cNvSpPr/>
          <p:nvPr/>
        </p:nvSpPr>
        <p:spPr>
          <a:xfrm>
            <a:off x="649010" y="6128623"/>
            <a:ext cx="655034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Logistics cost analysis on final profitability by delivery method</a:t>
            </a:r>
            <a:endParaRPr lang="en-US" sz="1450" dirty="0"/>
          </a:p>
        </p:txBody>
      </p:sp>
      <p:pic>
        <p:nvPicPr>
          <p:cNvPr id="30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31048" y="5032534"/>
            <a:ext cx="463510" cy="463510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7431048" y="5727740"/>
            <a:ext cx="2721531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Sales Force Performance</a:t>
            </a:r>
            <a:endParaRPr lang="en-US" sz="1800" dirty="0"/>
          </a:p>
        </p:txBody>
      </p:sp>
      <p:sp>
        <p:nvSpPr>
          <p:cNvPr id="32" name="Text 25"/>
          <p:cNvSpPr/>
          <p:nvPr/>
        </p:nvSpPr>
        <p:spPr>
          <a:xfrm>
            <a:off x="7431048" y="6128623"/>
            <a:ext cx="655034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Individual contribution tracking: ₹573.88K average per salesperson</a:t>
            </a:r>
            <a:endParaRPr lang="en-US" sz="1450" dirty="0"/>
          </a:p>
        </p:txBody>
      </p:sp>
      <p:sp>
        <p:nvSpPr>
          <p:cNvPr id="33" name="Shape 26"/>
          <p:cNvSpPr/>
          <p:nvPr/>
        </p:nvSpPr>
        <p:spPr>
          <a:xfrm>
            <a:off x="649010" y="6633924"/>
            <a:ext cx="13332381" cy="1084540"/>
          </a:xfrm>
          <a:prstGeom prst="roundRect">
            <a:avLst>
              <a:gd name="adj" fmla="val 15390"/>
            </a:avLst>
          </a:prstGeom>
          <a:solidFill>
            <a:srgbClr val="B5DAFC"/>
          </a:solidFill>
          <a:ln/>
        </p:spPr>
      </p:sp>
      <p:pic>
        <p:nvPicPr>
          <p:cNvPr id="34" name="Image 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4390" y="6916698"/>
            <a:ext cx="231696" cy="185380"/>
          </a:xfrm>
          <a:prstGeom prst="rect">
            <a:avLst/>
          </a:prstGeom>
        </p:spPr>
      </p:pic>
      <p:sp>
        <p:nvSpPr>
          <p:cNvPr id="35" name="Text 27"/>
          <p:cNvSpPr/>
          <p:nvPr/>
        </p:nvSpPr>
        <p:spPr>
          <a:xfrm>
            <a:off x="1251466" y="6865620"/>
            <a:ext cx="12544544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Management Value: Comprehensive visibility into </a:t>
            </a:r>
            <a:r>
              <a:rPr lang="en-US" sz="1450" i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who, where, and why</a:t>
            </a:r>
            <a:r>
              <a:rPr lang="en-US" sz="14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profits are generated or lost, enabling targeted interventions and strategic resource allocation.</a:t>
            </a:r>
            <a:endParaRPr lang="en-US" sz="1450" dirty="0"/>
          </a:p>
        </p:txBody>
      </p:sp>
    </p:spTree>
    <p:extLst>
      <p:ext uri="{BB962C8B-B14F-4D97-AF65-F5344CB8AC3E}">
        <p14:creationId xmlns:p14="http://schemas.microsoft.com/office/powerpoint/2010/main" val="3373311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876</Words>
  <Application>Microsoft Office PowerPoint</Application>
  <PresentationFormat>Custom</PresentationFormat>
  <Paragraphs>170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Instrument Sans Light</vt:lpstr>
      <vt:lpstr>Instrument Sans Medium</vt:lpstr>
      <vt:lpstr>Times New Roman</vt:lpstr>
      <vt:lpstr>Instrument Sans Semi 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JAGATHISHWARAN P</cp:lastModifiedBy>
  <cp:revision>3</cp:revision>
  <dcterms:created xsi:type="dcterms:W3CDTF">2025-12-31T04:31:59Z</dcterms:created>
  <dcterms:modified xsi:type="dcterms:W3CDTF">2026-01-06T13:57:24Z</dcterms:modified>
</cp:coreProperties>
</file>